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2"/>
  </p:notesMasterIdLst>
  <p:sldIdLst>
    <p:sldId id="324" r:id="rId2"/>
    <p:sldId id="325" r:id="rId3"/>
    <p:sldId id="326" r:id="rId4"/>
    <p:sldId id="338" r:id="rId5"/>
    <p:sldId id="337" r:id="rId6"/>
    <p:sldId id="339" r:id="rId7"/>
    <p:sldId id="335" r:id="rId8"/>
    <p:sldId id="340" r:id="rId9"/>
    <p:sldId id="336" r:id="rId10"/>
    <p:sldId id="34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40" autoAdjust="0"/>
    <p:restoredTop sz="78364" autoAdjust="0"/>
  </p:normalViewPr>
  <p:slideViewPr>
    <p:cSldViewPr>
      <p:cViewPr varScale="1">
        <p:scale>
          <a:sx n="54" d="100"/>
          <a:sy n="54" d="100"/>
        </p:scale>
        <p:origin x="1212" y="66"/>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eg>
</file>

<file path=ppt/media/image11.png>
</file>

<file path=ppt/media/image12.jpeg>
</file>

<file path=ppt/media/image13.gif>
</file>

<file path=ppt/media/image14.png>
</file>

<file path=ppt/media/image15.png>
</file>

<file path=ppt/media/image16.png>
</file>

<file path=ppt/media/image2.png>
</file>

<file path=ppt/media/image3.png>
</file>

<file path=ppt/media/image4.png>
</file>

<file path=ppt/media/image42.png>
</file>

<file path=ppt/media/image46.png>
</file>

<file path=ppt/media/image47.png>
</file>

<file path=ppt/media/image49.png>
</file>

<file path=ppt/media/image5.png>
</file>

<file path=ppt/media/image51.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19-Jul-19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assume that H0</a:t>
            </a:r>
            <a:r>
              <a:rPr lang="en-US" baseline="0" dirty="0" smtClean="0"/>
              <a:t> is always true unless the evidence portraits something else.in which case we will reject the Null hypothesis and accept Ha</a:t>
            </a:r>
          </a:p>
          <a:p>
            <a:r>
              <a:rPr lang="en-US" baseline="0" dirty="0" smtClean="0"/>
              <a:t>We are going to test if H0 is true</a:t>
            </a:r>
          </a:p>
          <a:p>
            <a:r>
              <a:rPr lang="en-US" baseline="0" dirty="0" smtClean="0"/>
              <a:t>Mathematically H0 and HA are mathematically opposite of each other</a:t>
            </a:r>
          </a:p>
          <a:p>
            <a:r>
              <a:rPr lang="en-US" sz="1200" b="0" i="0" kern="1200" dirty="0" smtClean="0">
                <a:solidFill>
                  <a:schemeClr val="tx1"/>
                </a:solidFill>
                <a:effectLst/>
                <a:latin typeface="+mn-lt"/>
                <a:ea typeface="+mn-ea"/>
                <a:cs typeface="+mn-cs"/>
              </a:rPr>
              <a:t>Chi-square test of independence allow us to see whether or not two categorical variables are related or if they are not. If the variables had no effect on each other, then we would expect the distributions across the rows or the columns to be about the same. And the expected count for each cell is the product of the row totals and column totals, divided by the grand total.</a:t>
            </a:r>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3</a:t>
            </a:fld>
            <a:endParaRPr lang="en-US"/>
          </a:p>
        </p:txBody>
      </p:sp>
    </p:spTree>
    <p:extLst>
      <p:ext uri="{BB962C8B-B14F-4D97-AF65-F5344CB8AC3E}">
        <p14:creationId xmlns:p14="http://schemas.microsoft.com/office/powerpoint/2010/main" val="2926444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dirty="0" smtClean="0"/>
              <a:t>We will assume that H</a:t>
            </a:r>
            <a:r>
              <a:rPr lang="en-US" baseline="-25000" dirty="0" smtClean="0"/>
              <a:t>0</a:t>
            </a:r>
            <a:r>
              <a:rPr lang="en-US" baseline="0" dirty="0" smtClean="0"/>
              <a:t> is always true unless the evidence portraits something else in which case we will reject the Null hypothesis and accept H</a:t>
            </a:r>
            <a:r>
              <a:rPr lang="en-US" sz="1200" kern="1200" baseline="-25000" dirty="0" smtClean="0">
                <a:solidFill>
                  <a:schemeClr val="tx1"/>
                </a:solidFill>
                <a:latin typeface="+mn-lt"/>
                <a:ea typeface="+mn-ea"/>
                <a:cs typeface="+mn-cs"/>
              </a:rPr>
              <a:t>A</a:t>
            </a:r>
          </a:p>
          <a:p>
            <a:pPr algn="just"/>
            <a:r>
              <a:rPr lang="en-US" baseline="0" dirty="0" smtClean="0"/>
              <a:t>We are going to test if H</a:t>
            </a:r>
            <a:r>
              <a:rPr lang="en-US" sz="1200" kern="1200" baseline="-25000" dirty="0" smtClean="0">
                <a:solidFill>
                  <a:schemeClr val="tx1"/>
                </a:solidFill>
                <a:latin typeface="+mn-lt"/>
                <a:ea typeface="+mn-ea"/>
                <a:cs typeface="+mn-cs"/>
              </a:rPr>
              <a:t>0</a:t>
            </a:r>
            <a:r>
              <a:rPr lang="en-US" baseline="0" dirty="0" smtClean="0"/>
              <a:t> is true</a:t>
            </a:r>
          </a:p>
          <a:p>
            <a:pPr algn="just"/>
            <a:r>
              <a:rPr lang="en-US" baseline="0" dirty="0" smtClean="0"/>
              <a:t>Mathematically H</a:t>
            </a:r>
            <a:r>
              <a:rPr lang="en-US" sz="1200" kern="1200" baseline="-25000" dirty="0" smtClean="0">
                <a:solidFill>
                  <a:schemeClr val="tx1"/>
                </a:solidFill>
                <a:latin typeface="+mn-lt"/>
                <a:ea typeface="+mn-ea"/>
                <a:cs typeface="+mn-cs"/>
              </a:rPr>
              <a:t>0</a:t>
            </a:r>
            <a:r>
              <a:rPr lang="en-US" baseline="0" dirty="0" smtClean="0"/>
              <a:t> and H</a:t>
            </a:r>
            <a:r>
              <a:rPr lang="en-US" sz="1200" kern="1200" baseline="-25000" dirty="0" smtClean="0">
                <a:solidFill>
                  <a:schemeClr val="tx1"/>
                </a:solidFill>
                <a:latin typeface="+mn-lt"/>
                <a:ea typeface="+mn-ea"/>
                <a:cs typeface="+mn-cs"/>
              </a:rPr>
              <a:t>A</a:t>
            </a:r>
            <a:r>
              <a:rPr lang="en-US" baseline="0" dirty="0" smtClean="0"/>
              <a:t> are mathematically opposite of each other</a:t>
            </a:r>
          </a:p>
          <a:p>
            <a:pPr algn="just"/>
            <a:r>
              <a:rPr lang="en-US" sz="1200" b="0" i="0" kern="1200" dirty="0" smtClean="0">
                <a:solidFill>
                  <a:schemeClr val="tx1"/>
                </a:solidFill>
                <a:effectLst/>
                <a:latin typeface="+mn-lt"/>
                <a:ea typeface="+mn-ea"/>
                <a:cs typeface="+mn-cs"/>
              </a:rPr>
              <a:t>Chi-square test of independence allow us to see whether or not two categorical variables are related or if they are not. If the variables had no effect on each other, then we would expect the distributions across the rows or the columns to be about the same. And the expected count for each cell is the product of the row totals and column totals, divided by the grand total</a:t>
            </a:r>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5</a:t>
            </a:fld>
            <a:endParaRPr lang="en-US"/>
          </a:p>
        </p:txBody>
      </p:sp>
    </p:spTree>
    <p:extLst>
      <p:ext uri="{BB962C8B-B14F-4D97-AF65-F5344CB8AC3E}">
        <p14:creationId xmlns:p14="http://schemas.microsoft.com/office/powerpoint/2010/main" val="5076398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6</a:t>
            </a:fld>
            <a:endParaRPr lang="en-US"/>
          </a:p>
        </p:txBody>
      </p:sp>
    </p:spTree>
    <p:extLst>
      <p:ext uri="{BB962C8B-B14F-4D97-AF65-F5344CB8AC3E}">
        <p14:creationId xmlns:p14="http://schemas.microsoft.com/office/powerpoint/2010/main" val="20059060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you see the distribution with 1,2,3,5 and 10.</a:t>
            </a:r>
          </a:p>
          <a:p>
            <a:r>
              <a:rPr lang="en-US" dirty="0" smtClean="0"/>
              <a:t>The distribution is always positive if you think about it which makes sense</a:t>
            </a:r>
            <a:r>
              <a:rPr lang="en-US" baseline="0" dirty="0" smtClean="0"/>
              <a:t> since the formula has a square</a:t>
            </a:r>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7</a:t>
            </a:fld>
            <a:endParaRPr lang="en-US"/>
          </a:p>
        </p:txBody>
      </p:sp>
    </p:spTree>
    <p:extLst>
      <p:ext uri="{BB962C8B-B14F-4D97-AF65-F5344CB8AC3E}">
        <p14:creationId xmlns:p14="http://schemas.microsoft.com/office/powerpoint/2010/main" val="41326122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smtClean="0"/>
                  <a:t>So</a:t>
                </a:r>
                <a:r>
                  <a:rPr lang="en-US" baseline="0" dirty="0" smtClean="0"/>
                  <a:t> the P value is the area to the right of </a:t>
                </a:r>
                <a14:m>
                  <m:oMath xmlns:m="http://schemas.openxmlformats.org/officeDocument/2006/math">
                    <m:sSup>
                      <m:sSupPr>
                        <m:ctrlPr>
                          <a:rPr lang="en-US" sz="1200" b="1" i="1" smtClean="0">
                            <a:latin typeface="Cambria Math" panose="02040503050406030204" pitchFamily="18" charset="0"/>
                          </a:rPr>
                        </m:ctrlPr>
                      </m:sSupPr>
                      <m:e>
                        <m:r>
                          <a:rPr lang="en-US" sz="1200" b="1" i="1">
                            <a:latin typeface="Cambria Math" panose="02040503050406030204" pitchFamily="18" charset="0"/>
                          </a:rPr>
                          <m:t>𝒙</m:t>
                        </m:r>
                      </m:e>
                      <m:sup>
                        <m:r>
                          <a:rPr lang="en-US" sz="1200" b="1" i="1">
                            <a:latin typeface="Cambria Math" panose="02040503050406030204" pitchFamily="18" charset="0"/>
                          </a:rPr>
                          <m:t>𝟐</m:t>
                        </m:r>
                      </m:sup>
                    </m:sSup>
                  </m:oMath>
                </a14:m>
                <a:r>
                  <a:rPr lang="en-US" dirty="0" smtClean="0"/>
                  <a:t> value using this we draw conclusions </a:t>
                </a:r>
                <a:endParaRPr lang="en-US" dirty="0"/>
              </a:p>
            </p:txBody>
          </p:sp>
        </mc:Choice>
        <mc:Fallback xmlns="">
          <p:sp>
            <p:nvSpPr>
              <p:cNvPr id="3" name="Notes Placeholder 2"/>
              <p:cNvSpPr>
                <a:spLocks noGrp="1"/>
              </p:cNvSpPr>
              <p:nvPr>
                <p:ph type="body" idx="1"/>
              </p:nvPr>
            </p:nvSpPr>
            <p:spPr/>
            <p:txBody>
              <a:bodyPr/>
              <a:lstStyle/>
              <a:p>
                <a:r>
                  <a:rPr lang="en-US" dirty="0" smtClean="0"/>
                  <a:t>So</a:t>
                </a:r>
                <a:r>
                  <a:rPr lang="en-US" baseline="0" dirty="0" smtClean="0"/>
                  <a:t> the P values is the area to the right of </a:t>
                </a:r>
                <a:r>
                  <a:rPr lang="en-US" sz="1200" b="1" i="0">
                    <a:latin typeface="Cambria Math" panose="02040503050406030204" pitchFamily="18" charset="0"/>
                  </a:rPr>
                  <a:t>𝒙</a:t>
                </a:r>
                <a:r>
                  <a:rPr lang="en-US" sz="1200" b="1" i="0" smtClean="0">
                    <a:latin typeface="Cambria Math" panose="02040503050406030204" pitchFamily="18" charset="0"/>
                  </a:rPr>
                  <a:t>^</a:t>
                </a:r>
                <a:r>
                  <a:rPr lang="en-US" sz="1200" b="1" i="0">
                    <a:latin typeface="Cambria Math" panose="02040503050406030204" pitchFamily="18" charset="0"/>
                  </a:rPr>
                  <a:t>𝟐</a:t>
                </a:r>
                <a:r>
                  <a:rPr lang="en-US" dirty="0" smtClean="0"/>
                  <a:t> value using this we draw conclusions from there </a:t>
                </a:r>
                <a:endParaRPr lang="en-US" dirty="0"/>
              </a:p>
            </p:txBody>
          </p:sp>
        </mc:Fallback>
      </mc:AlternateContent>
      <p:sp>
        <p:nvSpPr>
          <p:cNvPr id="4" name="Slide Number Placeholder 3"/>
          <p:cNvSpPr>
            <a:spLocks noGrp="1"/>
          </p:cNvSpPr>
          <p:nvPr>
            <p:ph type="sldNum" sz="quarter" idx="10"/>
          </p:nvPr>
        </p:nvSpPr>
        <p:spPr/>
        <p:txBody>
          <a:bodyPr/>
          <a:lstStyle/>
          <a:p>
            <a:fld id="{62B1DED4-035E-4548-AB9E-F9B1FE638F58}" type="slidenum">
              <a:rPr lang="en-US" smtClean="0"/>
              <a:t>8</a:t>
            </a:fld>
            <a:endParaRPr lang="en-US"/>
          </a:p>
        </p:txBody>
      </p:sp>
    </p:spTree>
    <p:extLst>
      <p:ext uri="{BB962C8B-B14F-4D97-AF65-F5344CB8AC3E}">
        <p14:creationId xmlns:p14="http://schemas.microsoft.com/office/powerpoint/2010/main" val="36661187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9</a:t>
            </a:fld>
            <a:endParaRPr lang="en-US"/>
          </a:p>
        </p:txBody>
      </p:sp>
    </p:spTree>
    <p:extLst>
      <p:ext uri="{BB962C8B-B14F-4D97-AF65-F5344CB8AC3E}">
        <p14:creationId xmlns:p14="http://schemas.microsoft.com/office/powerpoint/2010/main" val="31711687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 Id="rId10" Type="http://schemas.openxmlformats.org/officeDocument/2006/relationships/image" Target="../media/image11.png"/><Relationship Id="rId9" Type="http://schemas.openxmlformats.org/officeDocument/2006/relationships/image" Target="../media/image46.pn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3.gif"/><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42.png"/><Relationship Id="rId9" Type="http://schemas.openxmlformats.org/officeDocument/2006/relationships/image" Target="../media/image47.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3" Type="http://schemas.openxmlformats.org/officeDocument/2006/relationships/image" Target="../media/image15.png"/><Relationship Id="rId12" Type="http://schemas.openxmlformats.org/officeDocument/2006/relationships/image" Target="../media/image49.png"/><Relationship Id="rId2" Type="http://schemas.openxmlformats.org/officeDocument/2006/relationships/notesSlide" Target="../notesSlides/notesSlide6.xml"/><Relationship Id="rId1" Type="http://schemas.openxmlformats.org/officeDocument/2006/relationships/slideLayout" Target="../slideLayouts/slideLayout3.xml"/><Relationship Id="rId15" Type="http://schemas.openxmlformats.org/officeDocument/2006/relationships/image" Target="../media/image51.png"/><Relationship Id="rId1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IN" dirty="0" smtClean="0"/>
              <a:t>Feature selection using Chi-Squared Test of Independence </a:t>
            </a:r>
            <a:endParaRPr lang="en-US" dirty="0"/>
          </a:p>
        </p:txBody>
      </p:sp>
      <p:sp>
        <p:nvSpPr>
          <p:cNvPr id="6" name="Subtitle 5"/>
          <p:cNvSpPr>
            <a:spLocks noGrp="1"/>
          </p:cNvSpPr>
          <p:nvPr>
            <p:ph type="subTitle" idx="1"/>
          </p:nvPr>
        </p:nvSpPr>
        <p:spPr/>
        <p:txBody>
          <a:bodyPr/>
          <a:lstStyle/>
          <a:p>
            <a:r>
              <a:rPr lang="en-US" sz="1800" dirty="0" err="1" smtClean="0">
                <a:solidFill>
                  <a:srgbClr val="211D71"/>
                </a:solidFill>
              </a:rPr>
              <a:t>Prof.Aruna</a:t>
            </a:r>
            <a:r>
              <a:rPr lang="en-US" sz="1800" dirty="0" smtClean="0">
                <a:solidFill>
                  <a:srgbClr val="211D71"/>
                </a:solidFill>
              </a:rPr>
              <a:t> </a:t>
            </a:r>
            <a:r>
              <a:rPr lang="en-US" sz="1800" dirty="0" err="1" smtClean="0">
                <a:solidFill>
                  <a:srgbClr val="211D71"/>
                </a:solidFill>
              </a:rPr>
              <a:t>Malapati</a:t>
            </a:r>
            <a:endParaRPr lang="en-US" sz="1800" dirty="0">
              <a:solidFill>
                <a:srgbClr val="211D71"/>
              </a:solidFill>
            </a:endParaRPr>
          </a:p>
        </p:txBody>
      </p:sp>
    </p:spTree>
    <p:extLst>
      <p:ext uri="{BB962C8B-B14F-4D97-AF65-F5344CB8AC3E}">
        <p14:creationId xmlns:p14="http://schemas.microsoft.com/office/powerpoint/2010/main" val="154908041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1447800" y="5181600"/>
            <a:ext cx="10515600" cy="1500187"/>
          </a:xfrm>
        </p:spPr>
        <p:txBody>
          <a:bodyPr>
            <a:normAutofit/>
          </a:bodyPr>
          <a:lstStyle/>
          <a:p>
            <a:pPr marL="0" lvl="1" algn="r">
              <a:spcBef>
                <a:spcPts val="1000"/>
              </a:spcBef>
            </a:pPr>
            <a:r>
              <a:rPr lang="en-US" sz="2400" dirty="0">
                <a:latin typeface="Helvetica" panose="020B0604020202020204" pitchFamily="34" charset="0"/>
                <a:cs typeface="Helvetica" panose="020B0604020202020204" pitchFamily="34" charset="0"/>
              </a:rPr>
              <a:t>In our next </a:t>
            </a:r>
            <a:r>
              <a:rPr lang="en-US" sz="2400" dirty="0" err="1">
                <a:latin typeface="Helvetica" panose="020B0604020202020204" pitchFamily="34" charset="0"/>
                <a:cs typeface="Helvetica" panose="020B0604020202020204" pitchFamily="34" charset="0"/>
              </a:rPr>
              <a:t>session:</a:t>
            </a:r>
            <a:r>
              <a:rPr lang="en-US" sz="2400" dirty="0" err="1">
                <a:latin typeface="Helvetica" panose="020B0604020202020204" pitchFamily="34" charset="0"/>
                <a:cs typeface="Helvetica" panose="020B0604020202020204" pitchFamily="34" charset="0"/>
              </a:rPr>
              <a:t>Feature</a:t>
            </a:r>
            <a:r>
              <a:rPr lang="en-US" sz="2400" dirty="0">
                <a:latin typeface="Helvetica" panose="020B0604020202020204" pitchFamily="34" charset="0"/>
                <a:cs typeface="Helvetica" panose="020B0604020202020204" pitchFamily="34" charset="0"/>
              </a:rPr>
              <a:t> selection using Information Theoretic Measures </a:t>
            </a:r>
          </a:p>
          <a:p>
            <a:pPr marL="0" lvl="1" algn="r">
              <a:spcBef>
                <a:spcPts val="1000"/>
              </a:spcBef>
            </a:pPr>
            <a:endParaRPr lang="en-US" sz="2400" dirty="0">
              <a:latin typeface="Helvetica" panose="020B0604020202020204" pitchFamily="34" charset="0"/>
              <a:cs typeface="Helvetica" panose="020B0604020202020204" pitchFamily="34" charset="0"/>
            </a:endParaRPr>
          </a:p>
          <a:p>
            <a:endParaRPr lang="en-US"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979667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Text Placeholder 2"/>
          <p:cNvSpPr>
            <a:spLocks noGrp="1"/>
          </p:cNvSpPr>
          <p:nvPr>
            <p:ph type="body" sz="quarter" idx="13"/>
          </p:nvPr>
        </p:nvSpPr>
        <p:spPr>
          <a:xfrm>
            <a:off x="838200" y="1600200"/>
            <a:ext cx="10896600" cy="2728913"/>
          </a:xfrm>
        </p:spPr>
        <p:txBody>
          <a:bodyPr>
            <a:normAutofit/>
          </a:bodyPr>
          <a:lstStyle/>
          <a:p>
            <a:pPr>
              <a:lnSpc>
                <a:spcPct val="150000"/>
              </a:lnSpc>
              <a:buFont typeface="Wingdings" panose="05000000000000000000" pitchFamily="2" charset="2"/>
              <a:buChar char="Ø"/>
            </a:pPr>
            <a:r>
              <a:rPr lang="en-US" sz="2400" dirty="0" smtClean="0"/>
              <a:t>Explain and formulate Chi-Squared test of independent between two variables</a:t>
            </a:r>
          </a:p>
          <a:p>
            <a:pPr>
              <a:lnSpc>
                <a:spcPct val="150000"/>
              </a:lnSpc>
              <a:buFont typeface="Wingdings" panose="05000000000000000000" pitchFamily="2" charset="2"/>
              <a:buChar char="Ø"/>
            </a:pPr>
            <a:r>
              <a:rPr lang="en-US" sz="2400" dirty="0" smtClean="0"/>
              <a:t>Apply Chi-Squared test of independence for categorical variables</a:t>
            </a:r>
          </a:p>
          <a:p>
            <a:pPr>
              <a:lnSpc>
                <a:spcPct val="150000"/>
              </a:lnSpc>
              <a:buFont typeface="Wingdings" panose="05000000000000000000" pitchFamily="2" charset="2"/>
              <a:buChar char="Ø"/>
            </a:pPr>
            <a:endParaRPr lang="en-US" sz="2400" dirty="0" smtClean="0"/>
          </a:p>
          <a:p>
            <a:pPr>
              <a:lnSpc>
                <a:spcPct val="150000"/>
              </a:lnSpc>
              <a:buFont typeface="Wingdings" panose="05000000000000000000" pitchFamily="2" charset="2"/>
              <a:buChar char="Ø"/>
            </a:pPr>
            <a:endParaRPr lang="en-US" sz="2400" dirty="0" smtClean="0"/>
          </a:p>
        </p:txBody>
      </p:sp>
    </p:spTree>
    <p:extLst>
      <p:ext uri="{BB962C8B-B14F-4D97-AF65-F5344CB8AC3E}">
        <p14:creationId xmlns:p14="http://schemas.microsoft.com/office/powerpoint/2010/main" val="4061573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 Testing </a:t>
            </a:r>
            <a:endParaRPr lang="en-US" dirty="0"/>
          </a:p>
        </p:txBody>
      </p:sp>
      <p:sp>
        <p:nvSpPr>
          <p:cNvPr id="3" name="Text Placeholder 2"/>
          <p:cNvSpPr>
            <a:spLocks noGrp="1"/>
          </p:cNvSpPr>
          <p:nvPr>
            <p:ph type="body" sz="quarter" idx="13"/>
          </p:nvPr>
        </p:nvSpPr>
        <p:spPr>
          <a:xfrm>
            <a:off x="0" y="1219200"/>
            <a:ext cx="11734800" cy="4114800"/>
          </a:xfrm>
        </p:spPr>
        <p:txBody>
          <a:bodyPr>
            <a:normAutofit/>
          </a:bodyPr>
          <a:lstStyle/>
          <a:p>
            <a:pPr>
              <a:lnSpc>
                <a:spcPct val="150000"/>
              </a:lnSpc>
              <a:buFont typeface="Wingdings" panose="05000000000000000000" pitchFamily="2" charset="2"/>
              <a:buChar char="Ø"/>
            </a:pPr>
            <a:r>
              <a:rPr lang="en-US" sz="2600" dirty="0" smtClean="0"/>
              <a:t>Hypothesis is a premise or claim that we want to investigate.</a:t>
            </a:r>
          </a:p>
          <a:p>
            <a:pPr>
              <a:lnSpc>
                <a:spcPct val="150000"/>
              </a:lnSpc>
              <a:buFont typeface="Wingdings" panose="05000000000000000000" pitchFamily="2" charset="2"/>
              <a:buChar char="Ø"/>
            </a:pPr>
            <a:r>
              <a:rPr lang="en-US" sz="2600" dirty="0" smtClean="0"/>
              <a:t>Test whether the two random variables (categorical) are independent or not.</a:t>
            </a:r>
            <a:r>
              <a:rPr lang="en-US" sz="2600" dirty="0" smtClean="0">
                <a:solidFill>
                  <a:srgbClr val="FF0000"/>
                </a:solidFill>
              </a:rPr>
              <a:t> </a:t>
            </a:r>
          </a:p>
          <a:p>
            <a:pPr>
              <a:buFont typeface="Wingdings" panose="05000000000000000000" pitchFamily="2" charset="2"/>
              <a:buChar char="Ø"/>
            </a:pPr>
            <a:endParaRPr lang="en-US" sz="2400" dirty="0"/>
          </a:p>
        </p:txBody>
      </p:sp>
      <p:grpSp>
        <p:nvGrpSpPr>
          <p:cNvPr id="6" name="Group 5"/>
          <p:cNvGrpSpPr/>
          <p:nvPr/>
        </p:nvGrpSpPr>
        <p:grpSpPr>
          <a:xfrm>
            <a:off x="7772400" y="3124200"/>
            <a:ext cx="3381375" cy="3245112"/>
            <a:chOff x="7086600" y="4267200"/>
            <a:chExt cx="2466975" cy="2279036"/>
          </a:xfrm>
        </p:grpSpPr>
        <p:pic>
          <p:nvPicPr>
            <p:cNvPr id="1028" name="Picture 4" descr="Image result for hypothesis test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6600" y="4267200"/>
              <a:ext cx="2466975" cy="184785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7467600" y="6084571"/>
              <a:ext cx="1910651" cy="461665"/>
            </a:xfrm>
            <a:prstGeom prst="rect">
              <a:avLst/>
            </a:prstGeom>
            <a:noFill/>
          </p:spPr>
          <p:txBody>
            <a:bodyPr wrap="none" rtlCol="0">
              <a:spAutoFit/>
            </a:bodyPr>
            <a:lstStyle/>
            <a:p>
              <a:r>
                <a:rPr lang="en-US" sz="2400" dirty="0" smtClean="0">
                  <a:latin typeface="Helvetica" panose="020B0604020202020204" pitchFamily="34" charset="0"/>
                  <a:cs typeface="Helvetica" panose="020B0604020202020204" pitchFamily="34" charset="0"/>
                </a:rPr>
                <a:t>Test Statistic</a:t>
              </a:r>
              <a:endParaRPr lang="en-US" sz="2400" dirty="0">
                <a:latin typeface="Helvetica" panose="020B0604020202020204" pitchFamily="34" charset="0"/>
                <a:cs typeface="Helvetica" panose="020B0604020202020204" pitchFamily="34" charset="0"/>
              </a:endParaRPr>
            </a:p>
          </p:txBody>
        </p:sp>
      </p:grpSp>
      <p:sp>
        <p:nvSpPr>
          <p:cNvPr id="9" name="Text Placeholder 2"/>
          <p:cNvSpPr>
            <a:spLocks noGrp="1"/>
          </p:cNvSpPr>
          <p:nvPr>
            <p:ph type="body" sz="quarter" idx="13"/>
          </p:nvPr>
        </p:nvSpPr>
        <p:spPr>
          <a:xfrm>
            <a:off x="252248" y="3475290"/>
            <a:ext cx="4876800" cy="2663189"/>
          </a:xfrm>
        </p:spPr>
        <p:txBody>
          <a:bodyPr>
            <a:normAutofit lnSpcReduction="10000"/>
          </a:bodyPr>
          <a:lstStyle/>
          <a:p>
            <a:pPr>
              <a:lnSpc>
                <a:spcPct val="150000"/>
              </a:lnSpc>
              <a:buFont typeface="Wingdings" panose="05000000000000000000" pitchFamily="2" charset="2"/>
              <a:buChar char="Ø"/>
            </a:pPr>
            <a:r>
              <a:rPr lang="en-US" sz="2400" dirty="0" smtClean="0"/>
              <a:t>Test Statistic</a:t>
            </a:r>
          </a:p>
          <a:p>
            <a:pPr indent="0">
              <a:lnSpc>
                <a:spcPct val="150000"/>
              </a:lnSpc>
              <a:buFont typeface="Wingdings" panose="05000000000000000000" pitchFamily="2" charset="2"/>
              <a:buChar char="ü"/>
            </a:pPr>
            <a:r>
              <a:rPr lang="en-US" sz="2400" dirty="0"/>
              <a:t>Chi-Squared Test</a:t>
            </a:r>
          </a:p>
          <a:p>
            <a:pPr indent="0">
              <a:lnSpc>
                <a:spcPct val="150000"/>
              </a:lnSpc>
              <a:buFont typeface="Wingdings" panose="05000000000000000000" pitchFamily="2" charset="2"/>
              <a:buChar char="ü"/>
            </a:pPr>
            <a:r>
              <a:rPr lang="en-US" sz="2400" dirty="0" smtClean="0"/>
              <a:t>T-Test</a:t>
            </a:r>
          </a:p>
          <a:p>
            <a:pPr indent="0">
              <a:lnSpc>
                <a:spcPct val="150000"/>
              </a:lnSpc>
              <a:buFont typeface="Wingdings" panose="05000000000000000000" pitchFamily="2" charset="2"/>
              <a:buChar char="ü"/>
            </a:pPr>
            <a:r>
              <a:rPr lang="en-US" sz="2400" dirty="0" smtClean="0"/>
              <a:t>ANNOVA-Test</a:t>
            </a:r>
          </a:p>
          <a:p>
            <a:pPr indent="0">
              <a:lnSpc>
                <a:spcPct val="150000"/>
              </a:lnSpc>
              <a:buNone/>
            </a:pPr>
            <a:endParaRPr lang="en-US" sz="2400" dirty="0"/>
          </a:p>
          <a:p>
            <a:pPr indent="0">
              <a:lnSpc>
                <a:spcPct val="150000"/>
              </a:lnSpc>
              <a:buNone/>
            </a:pPr>
            <a:endParaRPr lang="en-US" sz="2400" dirty="0" smtClean="0"/>
          </a:p>
        </p:txBody>
      </p:sp>
    </p:spTree>
    <p:extLst>
      <p:ext uri="{BB962C8B-B14F-4D97-AF65-F5344CB8AC3E}">
        <p14:creationId xmlns:p14="http://schemas.microsoft.com/office/powerpoint/2010/main" val="3744791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 calcmode="lin" valueType="num">
                                      <p:cBhvr additive="base">
                                        <p:cTn id="25"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9">
                                            <p:txEl>
                                              <p:pRg st="1" end="1"/>
                                            </p:txEl>
                                          </p:spTgt>
                                        </p:tgtEl>
                                        <p:attrNameLst>
                                          <p:attrName>style.visibility</p:attrName>
                                        </p:attrNameLst>
                                      </p:cBhvr>
                                      <p:to>
                                        <p:strVal val="visible"/>
                                      </p:to>
                                    </p:set>
                                    <p:anim calcmode="lin" valueType="num">
                                      <p:cBhvr additive="base">
                                        <p:cTn id="29"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9">
                                            <p:txEl>
                                              <p:pRg st="1" end="1"/>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9">
                                            <p:txEl>
                                              <p:pRg st="2" end="2"/>
                                            </p:txEl>
                                          </p:spTgt>
                                        </p:tgtEl>
                                        <p:attrNameLst>
                                          <p:attrName>style.visibility</p:attrName>
                                        </p:attrNameLst>
                                      </p:cBhvr>
                                      <p:to>
                                        <p:strVal val="visible"/>
                                      </p:to>
                                    </p:set>
                                    <p:anim calcmode="lin" valueType="num">
                                      <p:cBhvr additive="base">
                                        <p:cTn id="33"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9">
                                            <p:txEl>
                                              <p:pRg st="2" end="2"/>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9">
                                            <p:txEl>
                                              <p:pRg st="3" end="3"/>
                                            </p:txEl>
                                          </p:spTgt>
                                        </p:tgtEl>
                                        <p:attrNameLst>
                                          <p:attrName>style.visibility</p:attrName>
                                        </p:attrNameLst>
                                      </p:cBhvr>
                                      <p:to>
                                        <p:strVal val="visible"/>
                                      </p:to>
                                    </p:set>
                                    <p:anim calcmode="lin" valueType="num">
                                      <p:cBhvr additive="base">
                                        <p:cTn id="37" dur="50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9">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Text Placeholder 2"/>
          <p:cNvSpPr>
            <a:spLocks noGrp="1"/>
          </p:cNvSpPr>
          <p:nvPr>
            <p:ph type="body" sz="quarter" idx="13"/>
          </p:nvPr>
        </p:nvSpPr>
        <p:spPr>
          <a:xfrm>
            <a:off x="304800" y="1004887"/>
            <a:ext cx="11196956" cy="2957513"/>
          </a:xfrm>
        </p:spPr>
        <p:txBody>
          <a:bodyPr>
            <a:normAutofit fontScale="92500" lnSpcReduction="20000"/>
          </a:bodyPr>
          <a:lstStyle/>
          <a:p>
            <a:pPr marL="0" indent="0" algn="just">
              <a:lnSpc>
                <a:spcPct val="150000"/>
              </a:lnSpc>
              <a:buNone/>
            </a:pPr>
            <a:r>
              <a:rPr lang="en-US" sz="2400" dirty="0" smtClean="0"/>
              <a:t>A </a:t>
            </a:r>
            <a:r>
              <a:rPr lang="en-US" sz="2400" dirty="0"/>
              <a:t>group of </a:t>
            </a:r>
            <a:r>
              <a:rPr lang="en-US" sz="2400" dirty="0" smtClean="0"/>
              <a:t>customers </a:t>
            </a:r>
            <a:r>
              <a:rPr lang="en-US" sz="2400" dirty="0"/>
              <a:t>were classified in terms of personality (</a:t>
            </a:r>
            <a:r>
              <a:rPr lang="en-US" sz="2400" dirty="0" smtClean="0"/>
              <a:t>introvert, extrovert or normal) </a:t>
            </a:r>
            <a:r>
              <a:rPr lang="en-US" sz="2400" dirty="0"/>
              <a:t>and in terms of </a:t>
            </a:r>
            <a:r>
              <a:rPr lang="en-US" sz="2400" dirty="0" smtClean="0"/>
              <a:t>color </a:t>
            </a:r>
            <a:r>
              <a:rPr lang="en-US" sz="2400" dirty="0"/>
              <a:t>preference (red, </a:t>
            </a:r>
            <a:r>
              <a:rPr lang="en-US" sz="2400" dirty="0" smtClean="0"/>
              <a:t>yellow or green) </a:t>
            </a:r>
            <a:r>
              <a:rPr lang="en-US" sz="2400" dirty="0"/>
              <a:t>with the purpose of seeing whether there is an association (relationship) between personality and </a:t>
            </a:r>
            <a:r>
              <a:rPr lang="en-US" sz="2400" dirty="0" smtClean="0"/>
              <a:t>color </a:t>
            </a:r>
            <a:r>
              <a:rPr lang="en-US" sz="2400" dirty="0"/>
              <a:t>preference. </a:t>
            </a:r>
            <a:endParaRPr lang="en-US" sz="2400" dirty="0" smtClean="0"/>
          </a:p>
          <a:p>
            <a:pPr marL="0" indent="0" algn="just">
              <a:lnSpc>
                <a:spcPct val="150000"/>
              </a:lnSpc>
              <a:buNone/>
            </a:pPr>
            <a:r>
              <a:rPr lang="en-US" sz="2400" dirty="0" smtClean="0"/>
              <a:t>Data </a:t>
            </a:r>
            <a:r>
              <a:rPr lang="en-US" sz="2400" dirty="0"/>
              <a:t>was collected from 400 customers</a:t>
            </a:r>
            <a:r>
              <a:rPr lang="en-US" sz="2400" dirty="0" smtClean="0"/>
              <a:t> </a:t>
            </a:r>
            <a:r>
              <a:rPr lang="en-US" sz="2400" dirty="0"/>
              <a:t>and presented in the </a:t>
            </a:r>
            <a:r>
              <a:rPr lang="en-US" sz="2400" dirty="0" smtClean="0"/>
              <a:t>3 </a:t>
            </a:r>
            <a:r>
              <a:rPr lang="en-US" sz="2400" dirty="0"/>
              <a:t>(rows) x </a:t>
            </a:r>
            <a:r>
              <a:rPr lang="en-US" sz="2400" dirty="0" smtClean="0"/>
              <a:t>3 </a:t>
            </a:r>
            <a:r>
              <a:rPr lang="en-US" sz="2400" dirty="0"/>
              <a:t>(cols) contingency table below:</a:t>
            </a:r>
          </a:p>
        </p:txBody>
      </p:sp>
      <p:graphicFrame>
        <p:nvGraphicFramePr>
          <p:cNvPr id="7" name="Table 6"/>
          <p:cNvGraphicFramePr>
            <a:graphicFrameLocks noGrp="1"/>
          </p:cNvGraphicFramePr>
          <p:nvPr>
            <p:extLst>
              <p:ext uri="{D42A27DB-BD31-4B8C-83A1-F6EECF244321}">
                <p14:modId xmlns:p14="http://schemas.microsoft.com/office/powerpoint/2010/main" val="221300737"/>
              </p:ext>
            </p:extLst>
          </p:nvPr>
        </p:nvGraphicFramePr>
        <p:xfrm>
          <a:off x="457200" y="4042354"/>
          <a:ext cx="10591800" cy="2225040"/>
        </p:xfrm>
        <a:graphic>
          <a:graphicData uri="http://schemas.openxmlformats.org/drawingml/2006/table">
            <a:tbl>
              <a:tblPr firstRow="1" bandRow="1">
                <a:tableStyleId>{5C22544A-7EE6-4342-B048-85BDC9FD1C3A}</a:tableStyleId>
              </a:tblPr>
              <a:tblGrid>
                <a:gridCol w="2669222">
                  <a:extLst>
                    <a:ext uri="{9D8B030D-6E8A-4147-A177-3AD203B41FA5}">
                      <a16:colId xmlns:a16="http://schemas.microsoft.com/office/drawing/2014/main" val="2222925381"/>
                    </a:ext>
                  </a:extLst>
                </a:gridCol>
                <a:gridCol w="1567498">
                  <a:extLst>
                    <a:ext uri="{9D8B030D-6E8A-4147-A177-3AD203B41FA5}">
                      <a16:colId xmlns:a16="http://schemas.microsoft.com/office/drawing/2014/main" val="3951235896"/>
                    </a:ext>
                  </a:extLst>
                </a:gridCol>
                <a:gridCol w="2118360">
                  <a:extLst>
                    <a:ext uri="{9D8B030D-6E8A-4147-A177-3AD203B41FA5}">
                      <a16:colId xmlns:a16="http://schemas.microsoft.com/office/drawing/2014/main" val="2537763268"/>
                    </a:ext>
                  </a:extLst>
                </a:gridCol>
                <a:gridCol w="2118360">
                  <a:extLst>
                    <a:ext uri="{9D8B030D-6E8A-4147-A177-3AD203B41FA5}">
                      <a16:colId xmlns:a16="http://schemas.microsoft.com/office/drawing/2014/main" val="2570789821"/>
                    </a:ext>
                  </a:extLst>
                </a:gridCol>
                <a:gridCol w="2118360">
                  <a:extLst>
                    <a:ext uri="{9D8B030D-6E8A-4147-A177-3AD203B41FA5}">
                      <a16:colId xmlns:a16="http://schemas.microsoft.com/office/drawing/2014/main" val="3085661539"/>
                    </a:ext>
                  </a:extLst>
                </a:gridCol>
              </a:tblGrid>
              <a:tr h="370840">
                <a:tc>
                  <a:txBody>
                    <a:bodyPr/>
                    <a:lstStyle/>
                    <a:p>
                      <a:pPr fontAlgn="t"/>
                      <a:r>
                        <a:rPr lang="en-US" sz="1800" b="1" kern="1200" dirty="0">
                          <a:solidFill>
                            <a:schemeClr val="dk1"/>
                          </a:solidFill>
                          <a:effectLst/>
                          <a:latin typeface="Helvetica" panose="020B0604020202020204" pitchFamily="34" charset="0"/>
                          <a:ea typeface="+mn-ea"/>
                          <a:cs typeface="Helvetica" panose="020B0604020202020204" pitchFamily="34" charset="0"/>
                        </a:rPr>
                        <a:t>(Observed counts)</a:t>
                      </a:r>
                    </a:p>
                  </a:txBody>
                  <a:tcPr/>
                </a:tc>
                <a:tc gridSpan="4">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Colors</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91162019"/>
                  </a:ext>
                </a:extLst>
              </a:tr>
              <a:tr h="370840">
                <a:tc>
                  <a:txBody>
                    <a:bodyPr/>
                    <a:lstStyle/>
                    <a:p>
                      <a:pP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Personality</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a:solidFill>
                            <a:schemeClr val="dk1"/>
                          </a:solidFill>
                          <a:effectLst/>
                          <a:latin typeface="Helvetica" panose="020B0604020202020204" pitchFamily="34" charset="0"/>
                          <a:ea typeface="+mn-ea"/>
                          <a:cs typeface="Helvetica" panose="020B0604020202020204" pitchFamily="34" charset="0"/>
                        </a:rPr>
                        <a:t>Red</a:t>
                      </a:r>
                    </a:p>
                  </a:txBody>
                  <a:tcPr/>
                </a:tc>
                <a:tc>
                  <a:txBody>
                    <a:bodyPr/>
                    <a:lstStyle/>
                    <a:p>
                      <a:pPr algn="ctr" fontAlgn="t"/>
                      <a:r>
                        <a:rPr lang="en-US" sz="1800" b="1" kern="1200" dirty="0">
                          <a:solidFill>
                            <a:schemeClr val="dk1"/>
                          </a:solidFill>
                          <a:effectLst/>
                          <a:latin typeface="Helvetica" panose="020B0604020202020204" pitchFamily="34" charset="0"/>
                          <a:ea typeface="+mn-ea"/>
                          <a:cs typeface="Helvetica" panose="020B0604020202020204" pitchFamily="34" charset="0"/>
                        </a:rPr>
                        <a:t>Yellow</a:t>
                      </a:r>
                    </a:p>
                  </a:txBody>
                  <a:tcPr/>
                </a:tc>
                <a:tc>
                  <a:txBody>
                    <a:bodyPr/>
                    <a:lstStyle/>
                    <a:p>
                      <a:pPr algn="ctr" fontAlgn="t"/>
                      <a:r>
                        <a:rPr lang="en-US" sz="1800" b="1" kern="1200">
                          <a:solidFill>
                            <a:schemeClr val="dk1"/>
                          </a:solidFill>
                          <a:effectLst/>
                          <a:latin typeface="Helvetica" panose="020B0604020202020204" pitchFamily="34" charset="0"/>
                          <a:ea typeface="+mn-ea"/>
                          <a:cs typeface="Helvetica" panose="020B0604020202020204" pitchFamily="34" charset="0"/>
                        </a:rPr>
                        <a:t>Green</a:t>
                      </a:r>
                    </a:p>
                  </a:txBody>
                  <a:tcPr/>
                </a:tc>
                <a:tc>
                  <a:txBody>
                    <a:bodyPr/>
                    <a:lstStyle/>
                    <a:p>
                      <a:pPr algn="ctr" fontAlgn="t"/>
                      <a:r>
                        <a:rPr lang="en-US" sz="1800" b="1" kern="1200" dirty="0">
                          <a:solidFill>
                            <a:schemeClr val="dk1"/>
                          </a:solidFill>
                          <a:effectLst/>
                          <a:latin typeface="Helvetica" panose="020B0604020202020204" pitchFamily="34" charset="0"/>
                          <a:ea typeface="+mn-ea"/>
                          <a:cs typeface="Helvetica" panose="020B0604020202020204" pitchFamily="34" charset="0"/>
                        </a:rPr>
                        <a:t>Totals</a:t>
                      </a:r>
                    </a:p>
                  </a:txBody>
                  <a:tcPr/>
                </a:tc>
                <a:extLst>
                  <a:ext uri="{0D108BD9-81ED-4DB2-BD59-A6C34878D82A}">
                    <a16:rowId xmlns:a16="http://schemas.microsoft.com/office/drawing/2014/main" val="1948268653"/>
                  </a:ext>
                </a:extLst>
              </a:tr>
              <a:tr h="370840">
                <a:tc>
                  <a:txBody>
                    <a:bodyPr/>
                    <a:lstStyle/>
                    <a:p>
                      <a:pPr fontAlgn="t"/>
                      <a:r>
                        <a:rPr lang="en-US" sz="1800" b="1" kern="1200" dirty="0">
                          <a:solidFill>
                            <a:schemeClr val="dk1"/>
                          </a:solidFill>
                          <a:effectLst/>
                          <a:latin typeface="Helvetica" panose="020B0604020202020204" pitchFamily="34" charset="0"/>
                          <a:ea typeface="+mn-ea"/>
                          <a:cs typeface="Helvetica" panose="020B0604020202020204" pitchFamily="34" charset="0"/>
                        </a:rPr>
                        <a:t>Introvert personality</a:t>
                      </a: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11</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5</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1</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17</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extLst>
                  <a:ext uri="{0D108BD9-81ED-4DB2-BD59-A6C34878D82A}">
                    <a16:rowId xmlns:a16="http://schemas.microsoft.com/office/drawing/2014/main" val="1367898993"/>
                  </a:ext>
                </a:extLst>
              </a:tr>
              <a:tr h="370840">
                <a:tc>
                  <a:txBody>
                    <a:bodyPr/>
                    <a:lstStyle/>
                    <a:p>
                      <a:pPr fontAlgn="t"/>
                      <a:r>
                        <a:rPr lang="en-US" sz="1800" b="1" kern="1200">
                          <a:solidFill>
                            <a:schemeClr val="dk1"/>
                          </a:solidFill>
                          <a:effectLst/>
                          <a:latin typeface="Helvetica" panose="020B0604020202020204" pitchFamily="34" charset="0"/>
                          <a:ea typeface="+mn-ea"/>
                          <a:cs typeface="Helvetica" panose="020B0604020202020204" pitchFamily="34" charset="0"/>
                        </a:rPr>
                        <a:t>Extrovert personality</a:t>
                      </a: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8</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6</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8</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22</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extLst>
                  <a:ext uri="{0D108BD9-81ED-4DB2-BD59-A6C34878D82A}">
                    <a16:rowId xmlns:a16="http://schemas.microsoft.com/office/drawing/2014/main" val="1684624437"/>
                  </a:ext>
                </a:extLst>
              </a:tr>
              <a:tr h="370840">
                <a:tc>
                  <a:txBody>
                    <a:bodyPr/>
                    <a:lstStyle/>
                    <a:p>
                      <a:r>
                        <a:rPr lang="en-US" sz="1800" b="1" kern="1200" dirty="0" smtClean="0">
                          <a:solidFill>
                            <a:schemeClr val="dk1"/>
                          </a:solidFill>
                          <a:effectLst/>
                          <a:latin typeface="Helvetica" panose="020B0604020202020204" pitchFamily="34" charset="0"/>
                          <a:ea typeface="+mn-ea"/>
                          <a:cs typeface="Helvetica" panose="020B0604020202020204" pitchFamily="34" charset="0"/>
                        </a:rPr>
                        <a:t>Normal</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3</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10</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12</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25</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extLst>
                  <a:ext uri="{0D108BD9-81ED-4DB2-BD59-A6C34878D82A}">
                    <a16:rowId xmlns:a16="http://schemas.microsoft.com/office/drawing/2014/main" val="1139768235"/>
                  </a:ext>
                </a:extLst>
              </a:tr>
              <a:tr h="370840">
                <a:tc>
                  <a:txBody>
                    <a:bodyPr/>
                    <a:lstStyle/>
                    <a:p>
                      <a:r>
                        <a:rPr lang="en-US" sz="1800" b="1" kern="1200" dirty="0" smtClean="0">
                          <a:solidFill>
                            <a:schemeClr val="dk1"/>
                          </a:solidFill>
                          <a:effectLst/>
                          <a:latin typeface="Helvetica" panose="020B0604020202020204" pitchFamily="34" charset="0"/>
                          <a:ea typeface="+mn-ea"/>
                          <a:cs typeface="Helvetica" panose="020B0604020202020204" pitchFamily="34" charset="0"/>
                        </a:rPr>
                        <a:t>Total</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22</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21</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21</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64</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extLst>
                  <a:ext uri="{0D108BD9-81ED-4DB2-BD59-A6C34878D82A}">
                    <a16:rowId xmlns:a16="http://schemas.microsoft.com/office/drawing/2014/main" val="1552616766"/>
                  </a:ext>
                </a:extLst>
              </a:tr>
            </a:tbl>
          </a:graphicData>
        </a:graphic>
      </p:graphicFrame>
    </p:spTree>
    <p:extLst>
      <p:ext uri="{BB962C8B-B14F-4D97-AF65-F5344CB8AC3E}">
        <p14:creationId xmlns:p14="http://schemas.microsoft.com/office/powerpoint/2010/main" val="2683027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Five-step approach</a:t>
            </a:r>
            <a:r>
              <a:rPr lang="en-US" dirty="0"/>
              <a:t> </a:t>
            </a:r>
            <a:r>
              <a:rPr lang="en-US" dirty="0" smtClean="0"/>
              <a:t>for Chi-Squared test of independence </a:t>
            </a:r>
            <a:endParaRPr lang="en-US" dirty="0"/>
          </a:p>
        </p:txBody>
      </p:sp>
      <p:sp>
        <p:nvSpPr>
          <p:cNvPr id="3" name="Text Placeholder 2"/>
          <p:cNvSpPr>
            <a:spLocks noGrp="1"/>
          </p:cNvSpPr>
          <p:nvPr>
            <p:ph type="body" sz="quarter" idx="13"/>
          </p:nvPr>
        </p:nvSpPr>
        <p:spPr>
          <a:xfrm>
            <a:off x="838200" y="1219200"/>
            <a:ext cx="10820400" cy="4114800"/>
          </a:xfrm>
        </p:spPr>
        <p:txBody>
          <a:bodyPr>
            <a:normAutofit/>
          </a:bodyPr>
          <a:lstStyle/>
          <a:p>
            <a:r>
              <a:rPr lang="en-US" sz="2600" b="1" dirty="0"/>
              <a:t>Step 1.</a:t>
            </a:r>
            <a:r>
              <a:rPr lang="en-US" sz="2600" dirty="0"/>
              <a:t> Set up hypotheses and determine level of significance</a:t>
            </a:r>
            <a:r>
              <a:rPr lang="en-US" sz="2600" dirty="0" smtClean="0"/>
              <a:t>.</a:t>
            </a:r>
          </a:p>
          <a:p>
            <a:pPr lvl="1">
              <a:lnSpc>
                <a:spcPct val="150000"/>
              </a:lnSpc>
              <a:buFont typeface="Wingdings" panose="05000000000000000000" pitchFamily="2" charset="2"/>
              <a:buChar char="ü"/>
            </a:pPr>
            <a:r>
              <a:rPr lang="en-US" sz="2600" dirty="0">
                <a:solidFill>
                  <a:srgbClr val="FF0000"/>
                </a:solidFill>
              </a:rPr>
              <a:t>Null hypothesis(H0</a:t>
            </a:r>
            <a:r>
              <a:rPr lang="en-US" sz="2600" dirty="0" smtClean="0">
                <a:solidFill>
                  <a:srgbClr val="FF0000"/>
                </a:solidFill>
              </a:rPr>
              <a:t>): </a:t>
            </a:r>
            <a:r>
              <a:rPr lang="en-US" sz="2600" dirty="0" smtClean="0"/>
              <a:t>Color preference is independent of personality. </a:t>
            </a:r>
            <a:endParaRPr lang="en-US" sz="2600" dirty="0"/>
          </a:p>
          <a:p>
            <a:pPr lvl="1">
              <a:lnSpc>
                <a:spcPct val="150000"/>
              </a:lnSpc>
              <a:buFont typeface="Wingdings" panose="05000000000000000000" pitchFamily="2" charset="2"/>
              <a:buChar char="ü"/>
            </a:pPr>
            <a:r>
              <a:rPr lang="en-US" sz="2600" dirty="0">
                <a:solidFill>
                  <a:srgbClr val="FF0000"/>
                </a:solidFill>
              </a:rPr>
              <a:t>Alternative hypothesis(H</a:t>
            </a:r>
            <a:r>
              <a:rPr lang="en-US" sz="2600" baseline="-25000" dirty="0">
                <a:solidFill>
                  <a:srgbClr val="FF0000"/>
                </a:solidFill>
              </a:rPr>
              <a:t>A</a:t>
            </a:r>
            <a:r>
              <a:rPr lang="en-US" sz="2600" dirty="0">
                <a:solidFill>
                  <a:srgbClr val="FF0000"/>
                </a:solidFill>
              </a:rPr>
              <a:t>): </a:t>
            </a:r>
            <a:r>
              <a:rPr lang="en-US" sz="2600" dirty="0"/>
              <a:t>Color preference is </a:t>
            </a:r>
            <a:r>
              <a:rPr lang="en-US" sz="2600" dirty="0" smtClean="0"/>
              <a:t>dependent on </a:t>
            </a:r>
            <a:r>
              <a:rPr lang="en-US" sz="2600" dirty="0"/>
              <a:t>personality</a:t>
            </a:r>
            <a:r>
              <a:rPr lang="en-US" sz="2600" dirty="0" smtClean="0"/>
              <a:t>  </a:t>
            </a:r>
            <a:endParaRPr lang="en-US" sz="2600" dirty="0"/>
          </a:p>
          <a:p>
            <a:pPr lvl="1">
              <a:lnSpc>
                <a:spcPct val="150000"/>
              </a:lnSpc>
              <a:buFont typeface="Wingdings" panose="05000000000000000000" pitchFamily="2" charset="2"/>
              <a:buChar char="ü"/>
            </a:pPr>
            <a:r>
              <a:rPr lang="el-GR" sz="2600" dirty="0" smtClean="0"/>
              <a:t>α=0.05</a:t>
            </a:r>
            <a:endParaRPr lang="en-US" sz="2600" dirty="0" smtClean="0"/>
          </a:p>
          <a:p>
            <a:pPr marL="457200" lvl="1" indent="0">
              <a:lnSpc>
                <a:spcPct val="150000"/>
              </a:lnSpc>
              <a:buNone/>
            </a:pPr>
            <a:endParaRPr lang="en-US" sz="2600" dirty="0"/>
          </a:p>
          <a:p>
            <a:endParaRPr lang="en-US" sz="2600" dirty="0" smtClean="0"/>
          </a:p>
          <a:p>
            <a:pPr marL="0" indent="0">
              <a:buNone/>
            </a:pPr>
            <a:endParaRPr lang="en-US" sz="2600" dirty="0"/>
          </a:p>
          <a:p>
            <a:endParaRPr lang="en-US" sz="2600" dirty="0" smtClean="0"/>
          </a:p>
          <a:p>
            <a:pPr marL="457200" lvl="1" indent="0">
              <a:lnSpc>
                <a:spcPct val="150000"/>
              </a:lnSpc>
              <a:buNone/>
            </a:pPr>
            <a:endParaRPr lang="en-US" sz="2600" dirty="0"/>
          </a:p>
          <a:p>
            <a:endParaRPr lang="en-US" sz="2600" dirty="0"/>
          </a:p>
          <a:p>
            <a:endParaRPr lang="en-US" dirty="0"/>
          </a:p>
        </p:txBody>
      </p:sp>
    </p:spTree>
    <p:extLst>
      <p:ext uri="{BB962C8B-B14F-4D97-AF65-F5344CB8AC3E}">
        <p14:creationId xmlns:p14="http://schemas.microsoft.com/office/powerpoint/2010/main" val="298368806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Five-step approach for Chi-Squared test of independence </a:t>
            </a:r>
            <a:r>
              <a:rPr lang="en-US" dirty="0" smtClean="0"/>
              <a:t>(contd..)</a:t>
            </a:r>
            <a:endParaRPr lang="en-US" dirty="0"/>
          </a:p>
        </p:txBody>
      </p:sp>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a:xfrm>
                <a:off x="419100" y="1143000"/>
                <a:ext cx="11772900" cy="5486400"/>
              </a:xfrm>
            </p:spPr>
            <p:txBody>
              <a:bodyPr>
                <a:normAutofit fontScale="92500" lnSpcReduction="10000"/>
              </a:bodyPr>
              <a:lstStyle/>
              <a:p>
                <a:pPr marL="0" indent="0">
                  <a:lnSpc>
                    <a:spcPct val="150000"/>
                  </a:lnSpc>
                  <a:buNone/>
                </a:pPr>
                <a:r>
                  <a:rPr lang="en-US" sz="2600" dirty="0" smtClean="0"/>
                  <a:t>Step 2. Compute the </a:t>
                </a:r>
                <a:r>
                  <a:rPr lang="en-US" sz="2600" dirty="0"/>
                  <a:t>expected </a:t>
                </a:r>
                <a:r>
                  <a:rPr lang="en-US" sz="2600" dirty="0" smtClean="0"/>
                  <a:t>frequency </a:t>
                </a:r>
                <a:r>
                  <a:rPr lang="en-US" sz="2600" dirty="0"/>
                  <a:t>(under the null hypothesis) in each cell </a:t>
                </a:r>
                <a:r>
                  <a:rPr lang="en-US" sz="2600" dirty="0" smtClean="0"/>
                  <a:t>using  E </a:t>
                </a:r>
                <a:r>
                  <a:rPr lang="en-US" sz="2600" dirty="0"/>
                  <a:t>= (Row Total * Column Total)/</a:t>
                </a:r>
                <a:r>
                  <a:rPr lang="en-US" sz="2600" dirty="0" smtClean="0"/>
                  <a:t>N</a:t>
                </a:r>
              </a:p>
              <a:p>
                <a:pPr marL="0" indent="0">
                  <a:buNone/>
                </a:pPr>
                <a:endParaRPr lang="en-US" sz="2600" dirty="0"/>
              </a:p>
              <a:p>
                <a:pPr marL="0" indent="0">
                  <a:buNone/>
                </a:pPr>
                <a:endParaRPr lang="en-US" sz="2600" dirty="0" smtClean="0"/>
              </a:p>
              <a:p>
                <a:pPr marL="0" indent="0">
                  <a:buNone/>
                </a:pPr>
                <a:endParaRPr lang="en-US" sz="2600" dirty="0"/>
              </a:p>
              <a:p>
                <a:pPr marL="0" indent="0">
                  <a:buNone/>
                </a:pPr>
                <a:endParaRPr lang="en-US" sz="2600" dirty="0" smtClean="0"/>
              </a:p>
              <a:p>
                <a:pPr marL="0" indent="0">
                  <a:buNone/>
                </a:pPr>
                <a:endParaRPr lang="en-US" sz="2600" dirty="0"/>
              </a:p>
              <a:p>
                <a:pPr marL="0" indent="0">
                  <a:buNone/>
                </a:pPr>
                <a:endParaRPr lang="en-US" sz="2600" dirty="0" smtClean="0"/>
              </a:p>
              <a:p>
                <a:pPr marL="0" indent="0">
                  <a:buNone/>
                </a:pPr>
                <a:r>
                  <a:rPr lang="en-US" sz="2600" dirty="0" smtClean="0"/>
                  <a:t>Step </a:t>
                </a:r>
                <a:r>
                  <a:rPr lang="en-US" sz="2600" dirty="0"/>
                  <a:t>3:Select the test statistic</a:t>
                </a:r>
              </a:p>
              <a:p>
                <a:pPr marL="0" indent="0">
                  <a:buNone/>
                </a:pPr>
                <a:endParaRPr lang="en-US" sz="2600" dirty="0" smtClean="0"/>
              </a:p>
              <a:p>
                <a:pPr marL="0" indent="0">
                  <a:buNone/>
                </a:pPr>
                <a:endParaRPr lang="en-US" sz="2600" dirty="0" smtClean="0"/>
              </a:p>
              <a:p>
                <a:pPr marL="0" indent="0">
                  <a:buNone/>
                </a:pPr>
                <a:r>
                  <a:rPr lang="en-US" sz="2400" b="1" dirty="0" smtClean="0"/>
                  <a:t>             </a:t>
                </a:r>
                <a14:m>
                  <m:oMath xmlns:m="http://schemas.openxmlformats.org/officeDocument/2006/math">
                    <m:sSup>
                      <m:sSupPr>
                        <m:ctrlPr>
                          <a:rPr lang="en-US" sz="2400" b="1" i="1">
                            <a:latin typeface="Cambria Math" panose="02040503050406030204" pitchFamily="18" charset="0"/>
                          </a:rPr>
                        </m:ctrlPr>
                      </m:sSupPr>
                      <m:e>
                        <m:r>
                          <a:rPr lang="en-US" sz="2400" b="1" i="1">
                            <a:latin typeface="Cambria Math" panose="02040503050406030204" pitchFamily="18" charset="0"/>
                          </a:rPr>
                          <m:t>𝒙</m:t>
                        </m:r>
                      </m:e>
                      <m:sup>
                        <m:r>
                          <a:rPr lang="en-US" sz="2400" b="1" i="1">
                            <a:latin typeface="Cambria Math" panose="02040503050406030204" pitchFamily="18" charset="0"/>
                          </a:rPr>
                          <m:t>𝟐</m:t>
                        </m:r>
                      </m:sup>
                    </m:sSup>
                  </m:oMath>
                </a14:m>
                <a:r>
                  <a:rPr lang="en-US" sz="2400" b="1" dirty="0" smtClean="0">
                    <a:latin typeface="Helvetica" panose="020B0604020202020204" pitchFamily="34" charset="0"/>
                    <a:cs typeface="Helvetica" panose="020B0604020202020204" pitchFamily="34" charset="0"/>
                  </a:rPr>
                  <a:t> =</a:t>
                </a:r>
                <a14:m>
                  <m:oMath xmlns:m="http://schemas.openxmlformats.org/officeDocument/2006/math">
                    <m:f>
                      <m:fPr>
                        <m:ctrlPr>
                          <a:rPr lang="en-US" sz="2400" b="1" i="1">
                            <a:latin typeface="Cambria Math" panose="02040503050406030204" pitchFamily="18" charset="0"/>
                          </a:rPr>
                        </m:ctrlPr>
                      </m:fPr>
                      <m:num>
                        <m:sSup>
                          <m:sSupPr>
                            <m:ctrlPr>
                              <a:rPr lang="en-US" sz="2400" b="1" i="1">
                                <a:latin typeface="Cambria Math" panose="02040503050406030204" pitchFamily="18" charset="0"/>
                              </a:rPr>
                            </m:ctrlPr>
                          </m:sSupPr>
                          <m:e>
                            <m:d>
                              <m:dPr>
                                <m:ctrlPr>
                                  <a:rPr lang="en-US" sz="2400" b="1" i="1">
                                    <a:latin typeface="Cambria Math" panose="02040503050406030204" pitchFamily="18" charset="0"/>
                                  </a:rPr>
                                </m:ctrlPr>
                              </m:dPr>
                              <m:e>
                                <m:r>
                                  <a:rPr lang="en-US" sz="2400" b="1" i="0" smtClean="0">
                                    <a:latin typeface="Cambria Math" panose="02040503050406030204" pitchFamily="18" charset="0"/>
                                  </a:rPr>
                                  <m:t>𝟏𝟏</m:t>
                                </m:r>
                                <m:r>
                                  <a:rPr lang="en-US" sz="2400" b="1" i="0" smtClean="0">
                                    <a:latin typeface="Cambria Math" panose="02040503050406030204" pitchFamily="18" charset="0"/>
                                  </a:rPr>
                                  <m:t>−</m:t>
                                </m:r>
                                <m:r>
                                  <a:rPr lang="en-US" sz="2400" b="1" i="0" smtClean="0">
                                    <a:latin typeface="Cambria Math" panose="02040503050406030204" pitchFamily="18" charset="0"/>
                                  </a:rPr>
                                  <m:t>𝟓</m:t>
                                </m:r>
                                <m:r>
                                  <a:rPr lang="en-US" sz="2400" b="1" i="0" smtClean="0">
                                    <a:latin typeface="Cambria Math" panose="02040503050406030204" pitchFamily="18" charset="0"/>
                                  </a:rPr>
                                  <m:t>.</m:t>
                                </m:r>
                                <m:r>
                                  <a:rPr lang="en-US" sz="2400" b="1" i="0" smtClean="0">
                                    <a:latin typeface="Cambria Math" panose="02040503050406030204" pitchFamily="18" charset="0"/>
                                  </a:rPr>
                                  <m:t>𝟖</m:t>
                                </m:r>
                              </m:e>
                            </m:d>
                          </m:e>
                          <m:sup>
                            <m:r>
                              <a:rPr lang="en-US" sz="2400" b="1" i="1">
                                <a:latin typeface="Cambria Math" panose="02040503050406030204" pitchFamily="18" charset="0"/>
                              </a:rPr>
                              <m:t>𝟐</m:t>
                            </m:r>
                          </m:sup>
                        </m:sSup>
                      </m:num>
                      <m:den>
                        <m:acc>
                          <m:accPr>
                            <m:chr m:val="̅"/>
                            <m:ctrlPr>
                              <a:rPr lang="en-US" sz="2400" b="1" i="1">
                                <a:latin typeface="Cambria Math" panose="02040503050406030204" pitchFamily="18" charset="0"/>
                              </a:rPr>
                            </m:ctrlPr>
                          </m:accPr>
                          <m:e>
                            <m:r>
                              <a:rPr lang="en-US" sz="2400" b="1" i="1" smtClean="0">
                                <a:latin typeface="Cambria Math" panose="02040503050406030204" pitchFamily="18" charset="0"/>
                              </a:rPr>
                              <m:t>𝟓</m:t>
                            </m:r>
                            <m:r>
                              <a:rPr lang="en-US" sz="2400" b="1" i="1" smtClean="0">
                                <a:latin typeface="Cambria Math" panose="02040503050406030204" pitchFamily="18" charset="0"/>
                              </a:rPr>
                              <m:t>.</m:t>
                            </m:r>
                            <m:r>
                              <a:rPr lang="en-US" sz="2400" b="1" i="1" smtClean="0">
                                <a:latin typeface="Cambria Math" panose="02040503050406030204" pitchFamily="18" charset="0"/>
                              </a:rPr>
                              <m:t>𝟖</m:t>
                            </m:r>
                          </m:e>
                        </m:acc>
                      </m:den>
                    </m:f>
                  </m:oMath>
                </a14:m>
                <a:r>
                  <a:rPr lang="en-US" sz="2400" b="1" dirty="0" smtClean="0">
                    <a:latin typeface="Helvetica" panose="020B0604020202020204" pitchFamily="34" charset="0"/>
                    <a:cs typeface="Helvetica" panose="020B0604020202020204" pitchFamily="34" charset="0"/>
                  </a:rPr>
                  <a:t> + </a:t>
                </a:r>
                <a14:m>
                  <m:oMath xmlns:m="http://schemas.openxmlformats.org/officeDocument/2006/math">
                    <m:f>
                      <m:fPr>
                        <m:ctrlPr>
                          <a:rPr lang="en-US" sz="2400" b="1" i="1">
                            <a:latin typeface="Cambria Math" panose="02040503050406030204" pitchFamily="18" charset="0"/>
                          </a:rPr>
                        </m:ctrlPr>
                      </m:fPr>
                      <m:num>
                        <m:sSup>
                          <m:sSupPr>
                            <m:ctrlPr>
                              <a:rPr lang="en-US" sz="2400" b="1" i="1">
                                <a:latin typeface="Cambria Math" panose="02040503050406030204" pitchFamily="18" charset="0"/>
                              </a:rPr>
                            </m:ctrlPr>
                          </m:sSupPr>
                          <m:e>
                            <m:d>
                              <m:dPr>
                                <m:ctrlPr>
                                  <a:rPr lang="en-US" sz="2400" b="1" i="1">
                                    <a:latin typeface="Cambria Math" panose="02040503050406030204" pitchFamily="18" charset="0"/>
                                  </a:rPr>
                                </m:ctrlPr>
                              </m:dPr>
                              <m:e>
                                <m:r>
                                  <a:rPr lang="en-US" sz="2400" b="1" i="0" smtClean="0">
                                    <a:latin typeface="Cambria Math" panose="02040503050406030204" pitchFamily="18" charset="0"/>
                                  </a:rPr>
                                  <m:t>𝟓</m:t>
                                </m:r>
                                <m:r>
                                  <a:rPr lang="en-US" sz="2400" b="1">
                                    <a:latin typeface="Cambria Math" panose="02040503050406030204" pitchFamily="18" charset="0"/>
                                  </a:rPr>
                                  <m:t>−</m:t>
                                </m:r>
                                <m:r>
                                  <a:rPr lang="en-US" sz="2400" b="1" i="1" smtClean="0">
                                    <a:latin typeface="Cambria Math" panose="02040503050406030204" pitchFamily="18" charset="0"/>
                                  </a:rPr>
                                  <m:t>𝟓</m:t>
                                </m:r>
                                <m:r>
                                  <a:rPr lang="en-US" sz="2400" b="1" i="1" smtClean="0">
                                    <a:latin typeface="Cambria Math" panose="02040503050406030204" pitchFamily="18" charset="0"/>
                                  </a:rPr>
                                  <m:t>.</m:t>
                                </m:r>
                                <m:r>
                                  <a:rPr lang="en-US" sz="2400" b="1" i="1" smtClean="0">
                                    <a:latin typeface="Cambria Math" panose="02040503050406030204" pitchFamily="18" charset="0"/>
                                  </a:rPr>
                                  <m:t>𝟔</m:t>
                                </m:r>
                              </m:e>
                            </m:d>
                          </m:e>
                          <m:sup>
                            <m:r>
                              <a:rPr lang="en-US" sz="2400" b="1" i="1">
                                <a:latin typeface="Cambria Math" panose="02040503050406030204" pitchFamily="18" charset="0"/>
                              </a:rPr>
                              <m:t>𝟐</m:t>
                            </m:r>
                          </m:sup>
                        </m:sSup>
                      </m:num>
                      <m:den>
                        <m:r>
                          <a:rPr lang="en-US" sz="2400" b="1" i="1" smtClean="0">
                            <a:latin typeface="Cambria Math" panose="02040503050406030204" pitchFamily="18" charset="0"/>
                          </a:rPr>
                          <m:t>𝟓</m:t>
                        </m:r>
                        <m:r>
                          <a:rPr lang="en-US" sz="2400" b="1" i="1" smtClean="0">
                            <a:latin typeface="Cambria Math" panose="02040503050406030204" pitchFamily="18" charset="0"/>
                          </a:rPr>
                          <m:t>.</m:t>
                        </m:r>
                        <m:r>
                          <a:rPr lang="en-US" sz="2400" b="1" i="1" smtClean="0">
                            <a:latin typeface="Cambria Math" panose="02040503050406030204" pitchFamily="18" charset="0"/>
                          </a:rPr>
                          <m:t>𝟔</m:t>
                        </m:r>
                      </m:den>
                    </m:f>
                  </m:oMath>
                </a14:m>
                <a:r>
                  <a:rPr lang="en-US" sz="2400" b="1" dirty="0">
                    <a:latin typeface="Helvetica" panose="020B0604020202020204" pitchFamily="34" charset="0"/>
                    <a:cs typeface="Helvetica" panose="020B0604020202020204" pitchFamily="34" charset="0"/>
                  </a:rPr>
                  <a:t>+ </a:t>
                </a:r>
                <a14:m>
                  <m:oMath xmlns:m="http://schemas.openxmlformats.org/officeDocument/2006/math">
                    <m:f>
                      <m:fPr>
                        <m:ctrlPr>
                          <a:rPr lang="en-US" sz="2400" b="1" i="1">
                            <a:latin typeface="Cambria Math" panose="02040503050406030204" pitchFamily="18" charset="0"/>
                          </a:rPr>
                        </m:ctrlPr>
                      </m:fPr>
                      <m:num>
                        <m:sSup>
                          <m:sSupPr>
                            <m:ctrlPr>
                              <a:rPr lang="en-US" sz="2400" b="1" i="1">
                                <a:latin typeface="Cambria Math" panose="02040503050406030204" pitchFamily="18" charset="0"/>
                              </a:rPr>
                            </m:ctrlPr>
                          </m:sSupPr>
                          <m:e>
                            <m:d>
                              <m:dPr>
                                <m:ctrlPr>
                                  <a:rPr lang="en-US" sz="2400" b="1" i="1">
                                    <a:latin typeface="Cambria Math" panose="02040503050406030204" pitchFamily="18" charset="0"/>
                                  </a:rPr>
                                </m:ctrlPr>
                              </m:dPr>
                              <m:e>
                                <m:r>
                                  <a:rPr lang="en-US" sz="2400" b="1" i="0" smtClean="0">
                                    <a:latin typeface="Cambria Math" panose="02040503050406030204" pitchFamily="18" charset="0"/>
                                  </a:rPr>
                                  <m:t>𝟏</m:t>
                                </m:r>
                                <m:r>
                                  <a:rPr lang="en-US" sz="2400" b="1">
                                    <a:latin typeface="Cambria Math" panose="02040503050406030204" pitchFamily="18" charset="0"/>
                                  </a:rPr>
                                  <m:t>−</m:t>
                                </m:r>
                                <m:r>
                                  <a:rPr lang="en-US" sz="2400" b="1" i="1" smtClean="0">
                                    <a:latin typeface="Cambria Math" panose="02040503050406030204" pitchFamily="18" charset="0"/>
                                  </a:rPr>
                                  <m:t>𝟓</m:t>
                                </m:r>
                                <m:r>
                                  <a:rPr lang="en-US" sz="2400" b="1" i="1" smtClean="0">
                                    <a:latin typeface="Cambria Math" panose="02040503050406030204" pitchFamily="18" charset="0"/>
                                  </a:rPr>
                                  <m:t>.</m:t>
                                </m:r>
                                <m:r>
                                  <a:rPr lang="en-US" sz="2400" b="1" i="1" smtClean="0">
                                    <a:latin typeface="Cambria Math" panose="02040503050406030204" pitchFamily="18" charset="0"/>
                                  </a:rPr>
                                  <m:t>𝟔</m:t>
                                </m:r>
                              </m:e>
                            </m:d>
                          </m:e>
                          <m:sup>
                            <m:r>
                              <a:rPr lang="en-US" sz="2400" b="1" i="1">
                                <a:latin typeface="Cambria Math" panose="02040503050406030204" pitchFamily="18" charset="0"/>
                              </a:rPr>
                              <m:t>𝟐</m:t>
                            </m:r>
                          </m:sup>
                        </m:sSup>
                      </m:num>
                      <m:den>
                        <m:r>
                          <a:rPr lang="en-US" sz="2400" b="1" i="1" smtClean="0">
                            <a:latin typeface="Cambria Math" panose="02040503050406030204" pitchFamily="18" charset="0"/>
                          </a:rPr>
                          <m:t>𝟓</m:t>
                        </m:r>
                        <m:r>
                          <a:rPr lang="en-US" sz="2400" b="1" i="1" smtClean="0">
                            <a:latin typeface="Cambria Math" panose="02040503050406030204" pitchFamily="18" charset="0"/>
                          </a:rPr>
                          <m:t>.</m:t>
                        </m:r>
                        <m:r>
                          <a:rPr lang="en-US" sz="2400" b="1" i="1" smtClean="0">
                            <a:latin typeface="Cambria Math" panose="02040503050406030204" pitchFamily="18" charset="0"/>
                          </a:rPr>
                          <m:t>𝟔</m:t>
                        </m:r>
                      </m:den>
                    </m:f>
                  </m:oMath>
                </a14:m>
                <a:r>
                  <a:rPr lang="en-US" sz="2400" b="1" dirty="0">
                    <a:latin typeface="Helvetica" panose="020B0604020202020204" pitchFamily="34" charset="0"/>
                    <a:cs typeface="Helvetica" panose="020B0604020202020204" pitchFamily="34" charset="0"/>
                  </a:rPr>
                  <a:t>+ </a:t>
                </a:r>
                <a:r>
                  <a:rPr lang="en-US" sz="2400" b="1" dirty="0" smtClean="0">
                    <a:latin typeface="Helvetica" panose="020B0604020202020204" pitchFamily="34" charset="0"/>
                    <a:cs typeface="Helvetica" panose="020B0604020202020204" pitchFamily="34" charset="0"/>
                  </a:rPr>
                  <a:t>…..</a:t>
                </a:r>
                <a14:m>
                  <m:oMath xmlns:m="http://schemas.openxmlformats.org/officeDocument/2006/math">
                    <m:r>
                      <a:rPr lang="en-US" sz="2400" b="1" i="1" smtClean="0">
                        <a:latin typeface="Cambria Math" panose="02040503050406030204" pitchFamily="18" charset="0"/>
                      </a:rPr>
                      <m:t> </m:t>
                    </m:r>
                  </m:oMath>
                </a14:m>
                <a:r>
                  <a:rPr lang="en-US" sz="2400" b="1" dirty="0" smtClean="0">
                    <a:latin typeface="Helvetica" panose="020B0604020202020204" pitchFamily="34" charset="0"/>
                    <a:cs typeface="Helvetica" panose="020B0604020202020204" pitchFamily="34" charset="0"/>
                  </a:rPr>
                  <a:t>+ </a:t>
                </a:r>
                <a14:m>
                  <m:oMath xmlns:m="http://schemas.openxmlformats.org/officeDocument/2006/math">
                    <m:f>
                      <m:fPr>
                        <m:ctrlPr>
                          <a:rPr lang="en-US" sz="2400" b="1" i="1">
                            <a:latin typeface="Cambria Math" panose="02040503050406030204" pitchFamily="18" charset="0"/>
                          </a:rPr>
                        </m:ctrlPr>
                      </m:fPr>
                      <m:num>
                        <m:sSup>
                          <m:sSupPr>
                            <m:ctrlPr>
                              <a:rPr lang="en-US" sz="2400" b="1" i="1">
                                <a:latin typeface="Cambria Math" panose="02040503050406030204" pitchFamily="18" charset="0"/>
                              </a:rPr>
                            </m:ctrlPr>
                          </m:sSupPr>
                          <m:e>
                            <m:d>
                              <m:dPr>
                                <m:ctrlPr>
                                  <a:rPr lang="en-US" sz="2400" b="1" i="1">
                                    <a:latin typeface="Cambria Math" panose="02040503050406030204" pitchFamily="18" charset="0"/>
                                  </a:rPr>
                                </m:ctrlPr>
                              </m:dPr>
                              <m:e>
                                <m:r>
                                  <a:rPr lang="en-US" sz="2400" b="1" i="0" smtClean="0">
                                    <a:latin typeface="Cambria Math" panose="02040503050406030204" pitchFamily="18" charset="0"/>
                                  </a:rPr>
                                  <m:t>𝟏𝟐</m:t>
                                </m:r>
                                <m:r>
                                  <a:rPr lang="en-US" sz="2400" b="1">
                                    <a:latin typeface="Cambria Math" panose="02040503050406030204" pitchFamily="18" charset="0"/>
                                  </a:rPr>
                                  <m:t>−</m:t>
                                </m:r>
                                <m:r>
                                  <a:rPr lang="en-US" sz="2400" b="1" i="1" smtClean="0">
                                    <a:latin typeface="Cambria Math" panose="02040503050406030204" pitchFamily="18" charset="0"/>
                                  </a:rPr>
                                  <m:t>𝟖</m:t>
                                </m:r>
                                <m:r>
                                  <a:rPr lang="en-US" sz="2400" b="1" i="1" smtClean="0">
                                    <a:latin typeface="Cambria Math" panose="02040503050406030204" pitchFamily="18" charset="0"/>
                                  </a:rPr>
                                  <m:t>.</m:t>
                                </m:r>
                                <m:r>
                                  <a:rPr lang="en-US" sz="2400" b="1" i="1" smtClean="0">
                                    <a:latin typeface="Cambria Math" panose="02040503050406030204" pitchFamily="18" charset="0"/>
                                  </a:rPr>
                                  <m:t>𝟐</m:t>
                                </m:r>
                              </m:e>
                            </m:d>
                          </m:e>
                          <m:sup>
                            <m:r>
                              <a:rPr lang="en-US" sz="2400" b="1" i="1">
                                <a:latin typeface="Cambria Math" panose="02040503050406030204" pitchFamily="18" charset="0"/>
                              </a:rPr>
                              <m:t>𝟐</m:t>
                            </m:r>
                          </m:sup>
                        </m:sSup>
                      </m:num>
                      <m:den>
                        <m:r>
                          <a:rPr lang="en-US" sz="2400" b="1" i="1" smtClean="0">
                            <a:latin typeface="Cambria Math" panose="02040503050406030204" pitchFamily="18" charset="0"/>
                          </a:rPr>
                          <m:t>𝟖</m:t>
                        </m:r>
                        <m:r>
                          <a:rPr lang="en-US" sz="2400" b="1" i="1" smtClean="0">
                            <a:latin typeface="Cambria Math" panose="02040503050406030204" pitchFamily="18" charset="0"/>
                          </a:rPr>
                          <m:t>.</m:t>
                        </m:r>
                        <m:r>
                          <a:rPr lang="en-US" sz="2400" b="1" i="1" smtClean="0">
                            <a:latin typeface="Cambria Math" panose="02040503050406030204" pitchFamily="18" charset="0"/>
                          </a:rPr>
                          <m:t>𝟐</m:t>
                        </m:r>
                      </m:den>
                    </m:f>
                  </m:oMath>
                </a14:m>
                <a:r>
                  <a:rPr lang="en-US" sz="2400" b="1" dirty="0" smtClean="0">
                    <a:latin typeface="Helvetica" panose="020B0604020202020204" pitchFamily="34" charset="0"/>
                    <a:cs typeface="Helvetica" panose="020B0604020202020204" pitchFamily="34" charset="0"/>
                  </a:rPr>
                  <a:t> = 14.5</a:t>
                </a:r>
              </a:p>
              <a:p>
                <a:pPr marL="0" indent="0">
                  <a:buNone/>
                </a:pPr>
                <a:endParaRPr lang="en-US" sz="2400" b="1" dirty="0">
                  <a:latin typeface="Helvetica" panose="020B0604020202020204" pitchFamily="34" charset="0"/>
                  <a:cs typeface="Helvetica" panose="020B0604020202020204" pitchFamily="34" charset="0"/>
                </a:endParaRPr>
              </a:p>
              <a:p>
                <a:pPr marL="0" indent="0">
                  <a:buNone/>
                </a:pPr>
                <a:endParaRPr lang="en-US" sz="2400" b="1" dirty="0">
                  <a:latin typeface="Helvetica" panose="020B0604020202020204" pitchFamily="34" charset="0"/>
                  <a:cs typeface="Helvetica" panose="020B0604020202020204" pitchFamily="34" charset="0"/>
                </a:endParaRPr>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xfrm>
                <a:off x="419100" y="1143000"/>
                <a:ext cx="11772900" cy="5486400"/>
              </a:xfrm>
              <a:blipFill>
                <a:blip r:embed="rId9"/>
                <a:stretch>
                  <a:fillRect l="-829" b="-667"/>
                </a:stretch>
              </a:blipFill>
            </p:spPr>
            <p:txBody>
              <a:bodyPr/>
              <a:lstStyle/>
              <a:p>
                <a:r>
                  <a:rPr lang="en-US">
                    <a:noFill/>
                  </a:rPr>
                  <a:t> </a:t>
                </a:r>
              </a:p>
            </p:txBody>
          </p:sp>
        </mc:Fallback>
      </mc:AlternateContent>
      <p:graphicFrame>
        <p:nvGraphicFramePr>
          <p:cNvPr id="7" name="Table 6"/>
          <p:cNvGraphicFramePr>
            <a:graphicFrameLocks noGrp="1"/>
          </p:cNvGraphicFramePr>
          <p:nvPr>
            <p:extLst>
              <p:ext uri="{D42A27DB-BD31-4B8C-83A1-F6EECF244321}">
                <p14:modId xmlns:p14="http://schemas.microsoft.com/office/powerpoint/2010/main" val="2798612527"/>
              </p:ext>
            </p:extLst>
          </p:nvPr>
        </p:nvGraphicFramePr>
        <p:xfrm>
          <a:off x="807720" y="2346960"/>
          <a:ext cx="10591800" cy="2225040"/>
        </p:xfrm>
        <a:graphic>
          <a:graphicData uri="http://schemas.openxmlformats.org/drawingml/2006/table">
            <a:tbl>
              <a:tblPr firstRow="1" bandRow="1">
                <a:tableStyleId>{5C22544A-7EE6-4342-B048-85BDC9FD1C3A}</a:tableStyleId>
              </a:tblPr>
              <a:tblGrid>
                <a:gridCol w="2669222">
                  <a:extLst>
                    <a:ext uri="{9D8B030D-6E8A-4147-A177-3AD203B41FA5}">
                      <a16:colId xmlns:a16="http://schemas.microsoft.com/office/drawing/2014/main" val="2222925381"/>
                    </a:ext>
                  </a:extLst>
                </a:gridCol>
                <a:gridCol w="1567498">
                  <a:extLst>
                    <a:ext uri="{9D8B030D-6E8A-4147-A177-3AD203B41FA5}">
                      <a16:colId xmlns:a16="http://schemas.microsoft.com/office/drawing/2014/main" val="3951235896"/>
                    </a:ext>
                  </a:extLst>
                </a:gridCol>
                <a:gridCol w="2118360">
                  <a:extLst>
                    <a:ext uri="{9D8B030D-6E8A-4147-A177-3AD203B41FA5}">
                      <a16:colId xmlns:a16="http://schemas.microsoft.com/office/drawing/2014/main" val="2537763268"/>
                    </a:ext>
                  </a:extLst>
                </a:gridCol>
                <a:gridCol w="2118360">
                  <a:extLst>
                    <a:ext uri="{9D8B030D-6E8A-4147-A177-3AD203B41FA5}">
                      <a16:colId xmlns:a16="http://schemas.microsoft.com/office/drawing/2014/main" val="2570789821"/>
                    </a:ext>
                  </a:extLst>
                </a:gridCol>
                <a:gridCol w="2118360">
                  <a:extLst>
                    <a:ext uri="{9D8B030D-6E8A-4147-A177-3AD203B41FA5}">
                      <a16:colId xmlns:a16="http://schemas.microsoft.com/office/drawing/2014/main" val="3085661539"/>
                    </a:ext>
                  </a:extLst>
                </a:gridCol>
              </a:tblGrid>
              <a:tr h="370840">
                <a:tc>
                  <a:txBody>
                    <a:bodyPr/>
                    <a:lstStyle/>
                    <a:p>
                      <a:pP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(Expected </a:t>
                      </a:r>
                      <a:r>
                        <a:rPr lang="en-US" sz="1800" b="1" kern="1200" dirty="0">
                          <a:solidFill>
                            <a:schemeClr val="dk1"/>
                          </a:solidFill>
                          <a:effectLst/>
                          <a:latin typeface="Helvetica" panose="020B0604020202020204" pitchFamily="34" charset="0"/>
                          <a:ea typeface="+mn-ea"/>
                          <a:cs typeface="Helvetica" panose="020B0604020202020204" pitchFamily="34" charset="0"/>
                        </a:rPr>
                        <a:t>counts)</a:t>
                      </a:r>
                    </a:p>
                  </a:txBody>
                  <a:tcPr/>
                </a:tc>
                <a:tc gridSpan="4">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Colors</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91162019"/>
                  </a:ext>
                </a:extLst>
              </a:tr>
              <a:tr h="370840">
                <a:tc>
                  <a:txBody>
                    <a:bodyPr/>
                    <a:lstStyle/>
                    <a:p>
                      <a:pP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Personality</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a:solidFill>
                            <a:schemeClr val="dk1"/>
                          </a:solidFill>
                          <a:effectLst/>
                          <a:latin typeface="Helvetica" panose="020B0604020202020204" pitchFamily="34" charset="0"/>
                          <a:ea typeface="+mn-ea"/>
                          <a:cs typeface="Helvetica" panose="020B0604020202020204" pitchFamily="34" charset="0"/>
                        </a:rPr>
                        <a:t>Red</a:t>
                      </a:r>
                    </a:p>
                  </a:txBody>
                  <a:tcPr/>
                </a:tc>
                <a:tc>
                  <a:txBody>
                    <a:bodyPr/>
                    <a:lstStyle/>
                    <a:p>
                      <a:pPr algn="ctr" fontAlgn="t"/>
                      <a:r>
                        <a:rPr lang="en-US" sz="1800" b="1" kern="1200" dirty="0">
                          <a:solidFill>
                            <a:schemeClr val="dk1"/>
                          </a:solidFill>
                          <a:effectLst/>
                          <a:latin typeface="Helvetica" panose="020B0604020202020204" pitchFamily="34" charset="0"/>
                          <a:ea typeface="+mn-ea"/>
                          <a:cs typeface="Helvetica" panose="020B0604020202020204" pitchFamily="34" charset="0"/>
                        </a:rPr>
                        <a:t>Yellow</a:t>
                      </a:r>
                    </a:p>
                  </a:txBody>
                  <a:tcPr/>
                </a:tc>
                <a:tc>
                  <a:txBody>
                    <a:bodyPr/>
                    <a:lstStyle/>
                    <a:p>
                      <a:pPr algn="ctr" fontAlgn="t"/>
                      <a:r>
                        <a:rPr lang="en-US" sz="1800" b="1" kern="1200">
                          <a:solidFill>
                            <a:schemeClr val="dk1"/>
                          </a:solidFill>
                          <a:effectLst/>
                          <a:latin typeface="Helvetica" panose="020B0604020202020204" pitchFamily="34" charset="0"/>
                          <a:ea typeface="+mn-ea"/>
                          <a:cs typeface="Helvetica" panose="020B0604020202020204" pitchFamily="34" charset="0"/>
                        </a:rPr>
                        <a:t>Green</a:t>
                      </a:r>
                    </a:p>
                  </a:txBody>
                  <a:tcPr/>
                </a:tc>
                <a:tc>
                  <a:txBody>
                    <a:bodyPr/>
                    <a:lstStyle/>
                    <a:p>
                      <a:pPr algn="ctr" fontAlgn="t"/>
                      <a:r>
                        <a:rPr lang="en-US" sz="1800" b="1" kern="1200" dirty="0">
                          <a:solidFill>
                            <a:schemeClr val="dk1"/>
                          </a:solidFill>
                          <a:effectLst/>
                          <a:latin typeface="Helvetica" panose="020B0604020202020204" pitchFamily="34" charset="0"/>
                          <a:ea typeface="+mn-ea"/>
                          <a:cs typeface="Helvetica" panose="020B0604020202020204" pitchFamily="34" charset="0"/>
                        </a:rPr>
                        <a:t>Totals</a:t>
                      </a:r>
                    </a:p>
                  </a:txBody>
                  <a:tcPr/>
                </a:tc>
                <a:extLst>
                  <a:ext uri="{0D108BD9-81ED-4DB2-BD59-A6C34878D82A}">
                    <a16:rowId xmlns:a16="http://schemas.microsoft.com/office/drawing/2014/main" val="1948268653"/>
                  </a:ext>
                </a:extLst>
              </a:tr>
              <a:tr h="370840">
                <a:tc>
                  <a:txBody>
                    <a:bodyPr/>
                    <a:lstStyle/>
                    <a:p>
                      <a:pPr fontAlgn="t"/>
                      <a:r>
                        <a:rPr lang="en-US" sz="1800" b="1" kern="1200" dirty="0">
                          <a:solidFill>
                            <a:schemeClr val="dk1"/>
                          </a:solidFill>
                          <a:effectLst/>
                          <a:latin typeface="Helvetica" panose="020B0604020202020204" pitchFamily="34" charset="0"/>
                          <a:ea typeface="+mn-ea"/>
                          <a:cs typeface="Helvetica" panose="020B0604020202020204" pitchFamily="34" charset="0"/>
                        </a:rPr>
                        <a:t>Introvert personality</a:t>
                      </a: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5.8</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5.6</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5.6</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17</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extLst>
                  <a:ext uri="{0D108BD9-81ED-4DB2-BD59-A6C34878D82A}">
                    <a16:rowId xmlns:a16="http://schemas.microsoft.com/office/drawing/2014/main" val="1367898993"/>
                  </a:ext>
                </a:extLst>
              </a:tr>
              <a:tr h="370840">
                <a:tc>
                  <a:txBody>
                    <a:bodyPr/>
                    <a:lstStyle/>
                    <a:p>
                      <a:pPr fontAlgn="t"/>
                      <a:r>
                        <a:rPr lang="en-US" sz="1800" b="1" kern="1200">
                          <a:solidFill>
                            <a:schemeClr val="dk1"/>
                          </a:solidFill>
                          <a:effectLst/>
                          <a:latin typeface="Helvetica" panose="020B0604020202020204" pitchFamily="34" charset="0"/>
                          <a:ea typeface="+mn-ea"/>
                          <a:cs typeface="Helvetica" panose="020B0604020202020204" pitchFamily="34" charset="0"/>
                        </a:rPr>
                        <a:t>Extrovert personality</a:t>
                      </a: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7.6</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7.2</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7.2</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fontAlgn="t"/>
                      <a:r>
                        <a:rPr lang="en-US" sz="1800" b="1" kern="1200" dirty="0" smtClean="0">
                          <a:solidFill>
                            <a:schemeClr val="dk1"/>
                          </a:solidFill>
                          <a:effectLst/>
                          <a:latin typeface="Helvetica" panose="020B0604020202020204" pitchFamily="34" charset="0"/>
                          <a:ea typeface="+mn-ea"/>
                          <a:cs typeface="Helvetica" panose="020B0604020202020204" pitchFamily="34" charset="0"/>
                        </a:rPr>
                        <a:t>22</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extLst>
                  <a:ext uri="{0D108BD9-81ED-4DB2-BD59-A6C34878D82A}">
                    <a16:rowId xmlns:a16="http://schemas.microsoft.com/office/drawing/2014/main" val="1684624437"/>
                  </a:ext>
                </a:extLst>
              </a:tr>
              <a:tr h="370840">
                <a:tc>
                  <a:txBody>
                    <a:bodyPr/>
                    <a:lstStyle/>
                    <a:p>
                      <a:r>
                        <a:rPr lang="en-US" sz="1800" b="1" kern="1200" dirty="0" smtClean="0">
                          <a:solidFill>
                            <a:schemeClr val="dk1"/>
                          </a:solidFill>
                          <a:effectLst/>
                          <a:latin typeface="Helvetica" panose="020B0604020202020204" pitchFamily="34" charset="0"/>
                          <a:ea typeface="+mn-ea"/>
                          <a:cs typeface="Helvetica" panose="020B0604020202020204" pitchFamily="34" charset="0"/>
                        </a:rPr>
                        <a:t>Normal</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8.6</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8.2</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8.2</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25</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extLst>
                  <a:ext uri="{0D108BD9-81ED-4DB2-BD59-A6C34878D82A}">
                    <a16:rowId xmlns:a16="http://schemas.microsoft.com/office/drawing/2014/main" val="1139768235"/>
                  </a:ext>
                </a:extLst>
              </a:tr>
              <a:tr h="370840">
                <a:tc>
                  <a:txBody>
                    <a:bodyPr/>
                    <a:lstStyle/>
                    <a:p>
                      <a:r>
                        <a:rPr lang="en-US" sz="1800" b="1" kern="1200" dirty="0" smtClean="0">
                          <a:solidFill>
                            <a:schemeClr val="dk1"/>
                          </a:solidFill>
                          <a:effectLst/>
                          <a:latin typeface="Helvetica" panose="020B0604020202020204" pitchFamily="34" charset="0"/>
                          <a:ea typeface="+mn-ea"/>
                          <a:cs typeface="Helvetica" panose="020B0604020202020204" pitchFamily="34" charset="0"/>
                        </a:rPr>
                        <a:t>Total</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22</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21</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21</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tc>
                  <a:txBody>
                    <a:bodyPr/>
                    <a:lstStyle/>
                    <a:p>
                      <a:pPr algn="ctr"/>
                      <a:r>
                        <a:rPr lang="en-US" sz="1800" b="1" kern="1200" dirty="0" smtClean="0">
                          <a:solidFill>
                            <a:schemeClr val="dk1"/>
                          </a:solidFill>
                          <a:effectLst/>
                          <a:latin typeface="Helvetica" panose="020B0604020202020204" pitchFamily="34" charset="0"/>
                          <a:ea typeface="+mn-ea"/>
                          <a:cs typeface="Helvetica" panose="020B0604020202020204" pitchFamily="34" charset="0"/>
                        </a:rPr>
                        <a:t>64</a:t>
                      </a:r>
                      <a:endParaRPr lang="en-US" sz="1800" b="1" kern="1200" dirty="0">
                        <a:solidFill>
                          <a:schemeClr val="dk1"/>
                        </a:solidFill>
                        <a:effectLst/>
                        <a:latin typeface="Helvetica" panose="020B0604020202020204" pitchFamily="34" charset="0"/>
                        <a:ea typeface="+mn-ea"/>
                        <a:cs typeface="Helvetica" panose="020B0604020202020204" pitchFamily="34" charset="0"/>
                      </a:endParaRPr>
                    </a:p>
                  </a:txBody>
                  <a:tcPr/>
                </a:tc>
                <a:extLst>
                  <a:ext uri="{0D108BD9-81ED-4DB2-BD59-A6C34878D82A}">
                    <a16:rowId xmlns:a16="http://schemas.microsoft.com/office/drawing/2014/main" val="1552616766"/>
                  </a:ext>
                </a:extLst>
              </a:tr>
            </a:tbl>
          </a:graphicData>
        </a:graphic>
      </p:graphicFrame>
      <p:pic>
        <p:nvPicPr>
          <p:cNvPr id="8" name="Picture 7"/>
          <p:cNvPicPr>
            <a:picLocks noChangeAspect="1"/>
          </p:cNvPicPr>
          <p:nvPr/>
        </p:nvPicPr>
        <p:blipFill>
          <a:blip r:embed="rId10"/>
          <a:stretch>
            <a:fillRect/>
          </a:stretch>
        </p:blipFill>
        <p:spPr>
          <a:xfrm>
            <a:off x="5029200" y="4598401"/>
            <a:ext cx="3257550" cy="1200150"/>
          </a:xfrm>
          <a:prstGeom prst="rect">
            <a:avLst/>
          </a:prstGeom>
        </p:spPr>
      </p:pic>
    </p:spTree>
    <p:extLst>
      <p:ext uri="{BB962C8B-B14F-4D97-AF65-F5344CB8AC3E}">
        <p14:creationId xmlns:p14="http://schemas.microsoft.com/office/powerpoint/2010/main" val="3480246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anim calcmode="lin" valueType="num">
                                      <p:cBhvr additive="base">
                                        <p:cTn id="1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anim calcmode="lin" valueType="num">
                                      <p:cBhvr additive="base">
                                        <p:cTn id="31"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838200" y="160569"/>
            <a:ext cx="9321800" cy="764364"/>
          </a:xfrm>
        </p:spPr>
        <p:txBody>
          <a:bodyPr>
            <a:normAutofit/>
          </a:bodyPr>
          <a:lstStyle/>
          <a:p>
            <a:r>
              <a:rPr lang="en-US" dirty="0" smtClean="0"/>
              <a:t>Chi-Squared distribution</a:t>
            </a:r>
            <a:endParaRPr lang="en-US" dirty="0"/>
          </a:p>
        </p:txBody>
      </p:sp>
      <p:pic>
        <p:nvPicPr>
          <p:cNvPr id="6" name="Picture 6" descr="Image result for chi square distribution degrees of freedom"/>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72000" y="1490341"/>
            <a:ext cx="6409211" cy="4309064"/>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6631099" y="5861741"/>
            <a:ext cx="2291012" cy="738664"/>
          </a:xfrm>
          <a:prstGeom prst="rect">
            <a:avLst/>
          </a:prstGeom>
          <a:noFill/>
        </p:spPr>
        <p:txBody>
          <a:bodyPr wrap="none" rtlCol="0">
            <a:spAutoFit/>
          </a:bodyPr>
          <a:lstStyle/>
          <a:p>
            <a:r>
              <a:rPr lang="en-US" sz="2400" dirty="0" smtClean="0">
                <a:solidFill>
                  <a:srgbClr val="FF0000"/>
                </a:solidFill>
                <a:latin typeface="Helvetica" panose="020B0604020202020204" pitchFamily="34" charset="0"/>
                <a:cs typeface="Helvetica" panose="020B0604020202020204" pitchFamily="34" charset="0"/>
              </a:rPr>
              <a:t>Always positive</a:t>
            </a:r>
          </a:p>
          <a:p>
            <a:endParaRPr lang="en-US" dirty="0">
              <a:solidFill>
                <a:srgbClr val="FF0000"/>
              </a:solidFill>
            </a:endParaRPr>
          </a:p>
        </p:txBody>
      </p:sp>
      <mc:AlternateContent xmlns:mc="http://schemas.openxmlformats.org/markup-compatibility/2006" xmlns:a14="http://schemas.microsoft.com/office/drawing/2010/main">
        <mc:Choice Requires="a14">
          <p:sp>
            <p:nvSpPr>
              <p:cNvPr id="15" name="TextBox 14"/>
              <p:cNvSpPr txBox="1"/>
              <p:nvPr/>
            </p:nvSpPr>
            <p:spPr>
              <a:xfrm>
                <a:off x="6276310" y="1676400"/>
                <a:ext cx="4467890" cy="1485663"/>
              </a:xfrm>
              <a:prstGeom prst="rect">
                <a:avLst/>
              </a:prstGeom>
              <a:noFill/>
            </p:spPr>
            <p:txBody>
              <a:bodyPr wrap="none" rtlCol="0">
                <a:spAutoFit/>
              </a:bodyPr>
              <a:lstStyle/>
              <a:p>
                <a:pPr marL="342900" indent="-342900">
                  <a:buFont typeface="Wingdings" panose="05000000000000000000" pitchFamily="2" charset="2"/>
                  <a:buChar char="ü"/>
                </a:pPr>
                <a:r>
                  <a:rPr lang="en-US" sz="2400" dirty="0" smtClean="0">
                    <a:solidFill>
                      <a:srgbClr val="FF0000"/>
                    </a:solidFill>
                    <a:latin typeface="Helvetica" panose="020B0604020202020204" pitchFamily="34" charset="0"/>
                    <a:cs typeface="Helvetica" panose="020B0604020202020204" pitchFamily="34" charset="0"/>
                  </a:rPr>
                  <a:t>Less skewed as </a:t>
                </a:r>
                <a:r>
                  <a:rPr lang="en-US" sz="2400" dirty="0" err="1" smtClean="0">
                    <a:solidFill>
                      <a:srgbClr val="FF0000"/>
                    </a:solidFill>
                    <a:latin typeface="Helvetica" panose="020B0604020202020204" pitchFamily="34" charset="0"/>
                    <a:cs typeface="Helvetica" panose="020B0604020202020204" pitchFamily="34" charset="0"/>
                  </a:rPr>
                  <a:t>df</a:t>
                </a:r>
                <a:r>
                  <a:rPr lang="en-US" sz="2400" dirty="0" smtClean="0">
                    <a:solidFill>
                      <a:srgbClr val="FF0000"/>
                    </a:solidFill>
                    <a:latin typeface="Helvetica" panose="020B0604020202020204" pitchFamily="34" charset="0"/>
                    <a:cs typeface="Helvetica" panose="020B0604020202020204" pitchFamily="34" charset="0"/>
                  </a:rPr>
                  <a:t> increases</a:t>
                </a:r>
              </a:p>
              <a:p>
                <a:pPr marL="342900" indent="-342900">
                  <a:buFont typeface="Wingdings" panose="05000000000000000000" pitchFamily="2" charset="2"/>
                  <a:buChar char="ü"/>
                </a:pPr>
                <a:r>
                  <a:rPr lang="en-US" sz="2400" dirty="0" smtClean="0">
                    <a:solidFill>
                      <a:srgbClr val="FF0000"/>
                    </a:solidFill>
                    <a:latin typeface="Helvetica" panose="020B0604020202020204" pitchFamily="34" charset="0"/>
                    <a:cs typeface="Helvetica" panose="020B0604020202020204" pitchFamily="34" charset="0"/>
                  </a:rPr>
                  <a:t>Wider</a:t>
                </a:r>
              </a:p>
              <a:p>
                <a:pPr marL="342900" indent="-342900">
                  <a:buFont typeface="Wingdings" panose="05000000000000000000" pitchFamily="2" charset="2"/>
                  <a:buChar char="ü"/>
                </a:pPr>
                <a:r>
                  <a:rPr lang="en-US" sz="2400" dirty="0" smtClean="0">
                    <a:solidFill>
                      <a:srgbClr val="FF0000"/>
                    </a:solidFill>
                    <a:latin typeface="Helvetica" panose="020B0604020202020204" pitchFamily="34" charset="0"/>
                    <a:cs typeface="Helvetica" panose="020B0604020202020204" pitchFamily="34" charset="0"/>
                  </a:rPr>
                  <a:t>Higher values for </a:t>
                </a:r>
                <a14:m>
                  <m:oMath xmlns:m="http://schemas.openxmlformats.org/officeDocument/2006/math">
                    <m:sSup>
                      <m:sSupPr>
                        <m:ctrlPr>
                          <a:rPr lang="en-US" sz="2400" b="1" i="1">
                            <a:solidFill>
                              <a:srgbClr val="FF0000"/>
                            </a:solidFill>
                            <a:latin typeface="Cambria Math" panose="02040503050406030204" pitchFamily="18" charset="0"/>
                          </a:rPr>
                        </m:ctrlPr>
                      </m:sSupPr>
                      <m:e>
                        <m:r>
                          <a:rPr lang="en-US" sz="2400" b="1" i="1">
                            <a:solidFill>
                              <a:srgbClr val="FF0000"/>
                            </a:solidFill>
                            <a:latin typeface="Cambria Math" panose="02040503050406030204" pitchFamily="18" charset="0"/>
                          </a:rPr>
                          <m:t>𝒙</m:t>
                        </m:r>
                      </m:e>
                      <m:sup>
                        <m:r>
                          <a:rPr lang="en-US" sz="2400" b="1" i="1">
                            <a:solidFill>
                              <a:srgbClr val="FF0000"/>
                            </a:solidFill>
                            <a:latin typeface="Cambria Math" panose="02040503050406030204" pitchFamily="18" charset="0"/>
                          </a:rPr>
                          <m:t>𝟐</m:t>
                        </m:r>
                      </m:sup>
                    </m:sSup>
                  </m:oMath>
                </a14:m>
                <a:r>
                  <a:rPr lang="en-US" sz="2400" dirty="0" smtClean="0">
                    <a:solidFill>
                      <a:srgbClr val="FF0000"/>
                    </a:solidFill>
                    <a:latin typeface="Helvetica" panose="020B0604020202020204" pitchFamily="34" charset="0"/>
                    <a:cs typeface="Helvetica" panose="020B0604020202020204" pitchFamily="34" charset="0"/>
                  </a:rPr>
                  <a:t> </a:t>
                </a:r>
              </a:p>
              <a:p>
                <a:endParaRPr lang="en-US" dirty="0">
                  <a:solidFill>
                    <a:srgbClr val="FF0000"/>
                  </a:solidFill>
                </a:endParaRPr>
              </a:p>
            </p:txBody>
          </p:sp>
        </mc:Choice>
        <mc:Fallback xmlns="">
          <p:sp>
            <p:nvSpPr>
              <p:cNvPr id="15" name="TextBox 14"/>
              <p:cNvSpPr txBox="1">
                <a:spLocks noRot="1" noChangeAspect="1" noMove="1" noResize="1" noEditPoints="1" noAdjustHandles="1" noChangeArrowheads="1" noChangeShapeType="1" noTextEdit="1"/>
              </p:cNvSpPr>
              <p:nvPr/>
            </p:nvSpPr>
            <p:spPr>
              <a:xfrm>
                <a:off x="6276310" y="1676400"/>
                <a:ext cx="4467890" cy="1485663"/>
              </a:xfrm>
              <a:prstGeom prst="rect">
                <a:avLst/>
              </a:prstGeom>
              <a:blipFill>
                <a:blip r:embed="rId6"/>
                <a:stretch>
                  <a:fillRect l="-1910" t="-2869" r="-1228"/>
                </a:stretch>
              </a:blipFill>
            </p:spPr>
            <p:txBody>
              <a:bodyPr/>
              <a:lstStyle/>
              <a:p>
                <a:r>
                  <a:rPr lang="en-US">
                    <a:noFill/>
                  </a:rPr>
                  <a:t> </a:t>
                </a:r>
              </a:p>
            </p:txBody>
          </p:sp>
        </mc:Fallback>
      </mc:AlternateContent>
      <p:pic>
        <p:nvPicPr>
          <p:cNvPr id="5122" name="Picture 2" descr=" P_r(x)=(x^(r/2-1)e^(-x/2))/(Gamma(1/2r)2^(r/2)) "/>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66800" y="3190818"/>
            <a:ext cx="2284177" cy="94172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17" name="TextBox 16"/>
              <p:cNvSpPr txBox="1"/>
              <p:nvPr/>
            </p:nvSpPr>
            <p:spPr>
              <a:xfrm>
                <a:off x="228600" y="1450075"/>
                <a:ext cx="4572000" cy="1577996"/>
              </a:xfrm>
              <a:prstGeom prst="rect">
                <a:avLst/>
              </a:prstGeom>
              <a:noFill/>
            </p:spPr>
            <p:txBody>
              <a:bodyPr wrap="square" rtlCol="0">
                <a:spAutoFit/>
              </a:bodyPr>
              <a:lstStyle/>
              <a:p>
                <a:r>
                  <a:rPr lang="en-US" sz="2400" dirty="0">
                    <a:latin typeface="Helvetica" panose="020B0604020202020204" pitchFamily="34" charset="0"/>
                    <a:cs typeface="Helvetica" panose="020B0604020202020204" pitchFamily="34" charset="0"/>
                  </a:rPr>
                  <a:t>The probability density function </a:t>
                </a:r>
              </a:p>
              <a:p>
                <a:r>
                  <a:rPr lang="en-US" sz="2400" dirty="0">
                    <a:latin typeface="Helvetica" panose="020B0604020202020204" pitchFamily="34" charset="0"/>
                    <a:cs typeface="Helvetica" panose="020B0604020202020204" pitchFamily="34" charset="0"/>
                  </a:rPr>
                  <a:t>for the </a:t>
                </a:r>
                <a14:m>
                  <m:oMath xmlns:m="http://schemas.openxmlformats.org/officeDocument/2006/math">
                    <m:sSup>
                      <m:sSupPr>
                        <m:ctrlPr>
                          <a:rPr lang="en-US" sz="2400" i="1">
                            <a:latin typeface="Cambria Math" panose="02040503050406030204" pitchFamily="18" charset="0"/>
                            <a:cs typeface="Helvetica" panose="020B0604020202020204" pitchFamily="34" charset="0"/>
                          </a:rPr>
                        </m:ctrlPr>
                      </m:sSupPr>
                      <m:e>
                        <m:r>
                          <a:rPr lang="en-US" sz="2400">
                            <a:latin typeface="Cambria Math" panose="02040503050406030204" pitchFamily="18" charset="0"/>
                            <a:cs typeface="Helvetica" panose="020B0604020202020204" pitchFamily="34" charset="0"/>
                          </a:rPr>
                          <m:t>𝒙</m:t>
                        </m:r>
                      </m:e>
                      <m:sup>
                        <m:r>
                          <a:rPr lang="en-US" sz="2400">
                            <a:latin typeface="Cambria Math" panose="02040503050406030204" pitchFamily="18" charset="0"/>
                            <a:cs typeface="Helvetica" panose="020B0604020202020204" pitchFamily="34" charset="0"/>
                          </a:rPr>
                          <m:t>𝟐</m:t>
                        </m:r>
                      </m:sup>
                    </m:sSup>
                  </m:oMath>
                </a14:m>
                <a:r>
                  <a:rPr lang="en-US" sz="2400" dirty="0">
                    <a:latin typeface="Helvetica" panose="020B0604020202020204" pitchFamily="34" charset="0"/>
                    <a:cs typeface="Helvetica" panose="020B0604020202020204" pitchFamily="34" charset="0"/>
                  </a:rPr>
                  <a:t> distribution with </a:t>
                </a:r>
              </a:p>
              <a:p>
                <a:r>
                  <a:rPr lang="en-US" sz="2400" dirty="0">
                    <a:latin typeface="Helvetica" panose="020B0604020202020204" pitchFamily="34" charset="0"/>
                    <a:cs typeface="Helvetica" panose="020B0604020202020204" pitchFamily="34" charset="0"/>
                  </a:rPr>
                  <a:t>r degrees of </a:t>
                </a:r>
                <a:r>
                  <a:rPr lang="en-US" sz="2400" dirty="0" smtClean="0">
                    <a:latin typeface="Helvetica" panose="020B0604020202020204" pitchFamily="34" charset="0"/>
                    <a:cs typeface="Helvetica" panose="020B0604020202020204" pitchFamily="34" charset="0"/>
                  </a:rPr>
                  <a:t>freedom(</a:t>
                </a:r>
                <a:r>
                  <a:rPr lang="en-US" sz="2400" dirty="0" err="1" smtClean="0">
                    <a:latin typeface="Helvetica" panose="020B0604020202020204" pitchFamily="34" charset="0"/>
                    <a:cs typeface="Helvetica" panose="020B0604020202020204" pitchFamily="34" charset="0"/>
                  </a:rPr>
                  <a:t>df</a:t>
                </a:r>
                <a:r>
                  <a:rPr lang="en-US" sz="2400" dirty="0" smtClean="0">
                    <a:latin typeface="Helvetica" panose="020B0604020202020204" pitchFamily="34" charset="0"/>
                    <a:cs typeface="Helvetica" panose="020B0604020202020204" pitchFamily="34" charset="0"/>
                  </a:rPr>
                  <a:t>)  </a:t>
                </a:r>
                <a:r>
                  <a:rPr lang="en-US" sz="2400" dirty="0">
                    <a:latin typeface="Helvetica" panose="020B0604020202020204" pitchFamily="34" charset="0"/>
                    <a:cs typeface="Helvetica" panose="020B0604020202020204" pitchFamily="34" charset="0"/>
                  </a:rPr>
                  <a:t>is given by</a:t>
                </a:r>
              </a:p>
            </p:txBody>
          </p:sp>
        </mc:Choice>
        <mc:Fallback xmlns="">
          <p:sp>
            <p:nvSpPr>
              <p:cNvPr id="17" name="TextBox 16"/>
              <p:cNvSpPr txBox="1">
                <a:spLocks noRot="1" noChangeAspect="1" noMove="1" noResize="1" noEditPoints="1" noAdjustHandles="1" noChangeArrowheads="1" noChangeShapeType="1" noTextEdit="1"/>
              </p:cNvSpPr>
              <p:nvPr/>
            </p:nvSpPr>
            <p:spPr>
              <a:xfrm>
                <a:off x="228600" y="1450075"/>
                <a:ext cx="4572000" cy="1577996"/>
              </a:xfrm>
              <a:prstGeom prst="rect">
                <a:avLst/>
              </a:prstGeom>
              <a:blipFill>
                <a:blip r:embed="rId9"/>
                <a:stretch>
                  <a:fillRect l="-2133" t="-2703" b="-8108"/>
                </a:stretch>
              </a:blipFill>
            </p:spPr>
            <p:txBody>
              <a:bodyPr/>
              <a:lstStyle/>
              <a:p>
                <a:r>
                  <a:rPr lang="en-US">
                    <a:noFill/>
                  </a:rPr>
                  <a:t> </a:t>
                </a:r>
              </a:p>
            </p:txBody>
          </p:sp>
        </mc:Fallback>
      </mc:AlternateContent>
    </p:spTree>
    <p:extLst>
      <p:ext uri="{BB962C8B-B14F-4D97-AF65-F5344CB8AC3E}">
        <p14:creationId xmlns:p14="http://schemas.microsoft.com/office/powerpoint/2010/main" val="1988595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 calcmode="lin" valueType="num">
                                      <p:cBhvr additive="base">
                                        <p:cTn id="7" dur="500" fill="hold"/>
                                        <p:tgtEl>
                                          <p:spTgt spid="5122"/>
                                        </p:tgtEl>
                                        <p:attrNameLst>
                                          <p:attrName>ppt_x</p:attrName>
                                        </p:attrNameLst>
                                      </p:cBhvr>
                                      <p:tavLst>
                                        <p:tav tm="0">
                                          <p:val>
                                            <p:strVal val="#ppt_x"/>
                                          </p:val>
                                        </p:tav>
                                        <p:tav tm="100000">
                                          <p:val>
                                            <p:strVal val="#ppt_x"/>
                                          </p:val>
                                        </p:tav>
                                      </p:tavLst>
                                    </p:anim>
                                    <p:anim calcmode="lin" valueType="num">
                                      <p:cBhvr additive="base">
                                        <p:cTn id="8" dur="500" fill="hold"/>
                                        <p:tgtEl>
                                          <p:spTgt spid="512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5">
                                            <p:txEl>
                                              <p:pRg st="0" end="0"/>
                                            </p:txEl>
                                          </p:spTgt>
                                        </p:tgtEl>
                                        <p:attrNameLst>
                                          <p:attrName>style.visibility</p:attrName>
                                        </p:attrNameLst>
                                      </p:cBhvr>
                                      <p:to>
                                        <p:strVal val="visible"/>
                                      </p:to>
                                    </p:set>
                                    <p:anim calcmode="lin" valueType="num">
                                      <p:cBhvr additive="base">
                                        <p:cTn id="29"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15">
                                            <p:txEl>
                                              <p:pRg st="1" end="1"/>
                                            </p:txEl>
                                          </p:spTgt>
                                        </p:tgtEl>
                                        <p:attrNameLst>
                                          <p:attrName>style.visibility</p:attrName>
                                        </p:attrNameLst>
                                      </p:cBhvr>
                                      <p:to>
                                        <p:strVal val="visible"/>
                                      </p:to>
                                    </p:set>
                                    <p:anim calcmode="lin" valueType="num">
                                      <p:cBhvr additive="base">
                                        <p:cTn id="35" dur="500" fill="hold"/>
                                        <p:tgtEl>
                                          <p:spTgt spid="15">
                                            <p:txEl>
                                              <p:pRg st="1" end="1"/>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1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15">
                                            <p:txEl>
                                              <p:pRg st="2" end="2"/>
                                            </p:txEl>
                                          </p:spTgt>
                                        </p:tgtEl>
                                        <p:attrNameLst>
                                          <p:attrName>style.visibility</p:attrName>
                                        </p:attrNameLst>
                                      </p:cBhvr>
                                      <p:to>
                                        <p:strVal val="visible"/>
                                      </p:to>
                                    </p:set>
                                    <p:anim calcmode="lin" valueType="num">
                                      <p:cBhvr additive="base">
                                        <p:cTn id="41" dur="500" fill="hold"/>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15">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Significance of P value</a:t>
            </a:r>
            <a:endParaRPr lang="en-US" dirty="0"/>
          </a:p>
        </p:txBody>
      </p:sp>
      <p:pic>
        <p:nvPicPr>
          <p:cNvPr id="6146" name="Picture 2"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3800" y="2209800"/>
            <a:ext cx="4876800" cy="276426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477000" y="4343400"/>
            <a:ext cx="963725" cy="461665"/>
          </a:xfrm>
          <a:prstGeom prst="rect">
            <a:avLst/>
          </a:prstGeom>
          <a:noFill/>
        </p:spPr>
        <p:txBody>
          <a:bodyPr wrap="none" rtlCol="0">
            <a:spAutoFit/>
          </a:bodyPr>
          <a:lstStyle/>
          <a:p>
            <a:r>
              <a:rPr lang="en-US" sz="2400" dirty="0">
                <a:latin typeface="Helvetica" panose="020B0604020202020204" pitchFamily="34" charset="0"/>
                <a:cs typeface="Helvetica" panose="020B0604020202020204" pitchFamily="34" charset="0"/>
              </a:rPr>
              <a:t>=</a:t>
            </a:r>
            <a:r>
              <a:rPr lang="en-US" sz="2400" dirty="0" smtClean="0">
                <a:latin typeface="Helvetica" panose="020B0604020202020204" pitchFamily="34" charset="0"/>
                <a:cs typeface="Helvetica" panose="020B0604020202020204" pitchFamily="34" charset="0"/>
              </a:rPr>
              <a:t>14.5</a:t>
            </a:r>
            <a:endParaRPr lang="en-US" sz="24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362450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additive="base">
                                        <p:cTn id="7" dur="500" fill="hold"/>
                                        <p:tgtEl>
                                          <p:spTgt spid="6146"/>
                                        </p:tgtEl>
                                        <p:attrNameLst>
                                          <p:attrName>ppt_x</p:attrName>
                                        </p:attrNameLst>
                                      </p:cBhvr>
                                      <p:tavLst>
                                        <p:tav tm="0">
                                          <p:val>
                                            <p:strVal val="#ppt_x"/>
                                          </p:val>
                                        </p:tav>
                                        <p:tav tm="100000">
                                          <p:val>
                                            <p:strVal val="#ppt_x"/>
                                          </p:val>
                                        </p:tav>
                                      </p:tavLst>
                                    </p:anim>
                                    <p:anim calcmode="lin" valueType="num">
                                      <p:cBhvr additive="base">
                                        <p:cTn id="8" dur="500" fill="hold"/>
                                        <p:tgtEl>
                                          <p:spTgt spid="61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a:xfrm>
                <a:off x="419100" y="1143000"/>
                <a:ext cx="11661097" cy="5528264"/>
              </a:xfrm>
            </p:spPr>
            <p:txBody>
              <a:bodyPr>
                <a:normAutofit/>
              </a:bodyPr>
              <a:lstStyle/>
              <a:p>
                <a:pPr marL="457200" lvl="1" indent="-457200" algn="just">
                  <a:lnSpc>
                    <a:spcPct val="150000"/>
                  </a:lnSpc>
                  <a:spcBef>
                    <a:spcPts val="1000"/>
                  </a:spcBef>
                  <a:buFont typeface="Wingdings" panose="05000000000000000000" pitchFamily="2" charset="2"/>
                  <a:buChar char="Ø"/>
                </a:pPr>
                <a:r>
                  <a:rPr lang="en-US" sz="2600" dirty="0"/>
                  <a:t>Step 4: Use a probability table to find P-Value associated with </a:t>
                </a:r>
                <a14:m>
                  <m:oMath xmlns:m="http://schemas.openxmlformats.org/officeDocument/2006/math">
                    <m:sSup>
                      <m:sSupPr>
                        <m:ctrlPr>
                          <a:rPr lang="en-US" sz="2600" i="1">
                            <a:latin typeface="Cambria Math" panose="02040503050406030204" pitchFamily="18" charset="0"/>
                          </a:rPr>
                        </m:ctrlPr>
                      </m:sSupPr>
                      <m:e>
                        <m:r>
                          <a:rPr lang="en-US" sz="2600">
                            <a:latin typeface="Cambria Math" panose="02040503050406030204" pitchFamily="18" charset="0"/>
                          </a:rPr>
                          <m:t>𝒙</m:t>
                        </m:r>
                      </m:e>
                      <m:sup>
                        <m:r>
                          <a:rPr lang="en-US" sz="2600">
                            <a:latin typeface="Cambria Math" panose="02040503050406030204" pitchFamily="18" charset="0"/>
                          </a:rPr>
                          <m:t>𝟐</m:t>
                        </m:r>
                      </m:sup>
                    </m:sSup>
                  </m:oMath>
                </a14:m>
                <a:r>
                  <a:rPr lang="en-US" sz="2600" dirty="0"/>
                  <a:t> value for with degrees of freedom </a:t>
                </a:r>
                <a:r>
                  <a:rPr lang="en-US" sz="2600" dirty="0" err="1"/>
                  <a:t>df</a:t>
                </a:r>
                <a:r>
                  <a:rPr lang="en-US" sz="2600" dirty="0"/>
                  <a:t> = (r − 1) (c − 1), r is the number of categories in one variable and c is the number of categories in the other.</a:t>
                </a:r>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xfrm>
                <a:off x="419100" y="1143000"/>
                <a:ext cx="11661097" cy="5528264"/>
              </a:xfrm>
              <a:blipFill>
                <a:blip r:embed="rId12"/>
                <a:stretch>
                  <a:fillRect l="-836" r="-941"/>
                </a:stretch>
              </a:blipFill>
            </p:spPr>
            <p:txBody>
              <a:bodyPr/>
              <a:lstStyle/>
              <a:p>
                <a:r>
                  <a:rPr lang="en-US">
                    <a:noFill/>
                  </a:rPr>
                  <a:t> </a:t>
                </a:r>
              </a:p>
            </p:txBody>
          </p:sp>
        </mc:Fallback>
      </mc:AlternateContent>
      <p:sp>
        <p:nvSpPr>
          <p:cNvPr id="6" name="Rectangle 7"/>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smtClean="0">
                <a:ln>
                  <a:noFill/>
                </a:ln>
                <a:solidFill>
                  <a:srgbClr val="000000"/>
                </a:solidFill>
                <a:effectLst/>
                <a:latin typeface="Arial Unicode MS"/>
              </a:rPr>
              <a:t>7.81</a:t>
            </a:r>
            <a:r>
              <a:rPr kumimoji="0" lang="en-US" altLang="en-US" sz="1100" b="0" i="0" u="none" strike="noStrike" cap="none" normalizeH="0" baseline="0" smtClean="0">
                <a:ln>
                  <a:noFill/>
                </a:ln>
                <a:solidFill>
                  <a:schemeClr val="tx1"/>
                </a:solidFill>
                <a:effectLst/>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2" name="Title 1"/>
          <p:cNvSpPr>
            <a:spLocks noGrp="1"/>
          </p:cNvSpPr>
          <p:nvPr>
            <p:ph type="title"/>
          </p:nvPr>
        </p:nvSpPr>
        <p:spPr>
          <a:xfrm>
            <a:off x="838200" y="160569"/>
            <a:ext cx="9321800" cy="764364"/>
          </a:xfrm>
        </p:spPr>
        <p:txBody>
          <a:bodyPr>
            <a:normAutofit fontScale="90000"/>
          </a:bodyPr>
          <a:lstStyle/>
          <a:p>
            <a:r>
              <a:rPr lang="en-US" dirty="0"/>
              <a:t>Five-step approach for Chi-Squared test of independence </a:t>
            </a:r>
            <a:r>
              <a:rPr lang="en-US" dirty="0" smtClean="0"/>
              <a:t>(Contd..)</a:t>
            </a:r>
            <a:endParaRPr lang="en-US" dirty="0"/>
          </a:p>
        </p:txBody>
      </p:sp>
      <p:sp>
        <p:nvSpPr>
          <p:cNvPr id="13" name="Text Placeholder 2"/>
          <p:cNvSpPr>
            <a:spLocks noGrp="1"/>
          </p:cNvSpPr>
          <p:nvPr>
            <p:ph type="body" sz="quarter" idx="13"/>
          </p:nvPr>
        </p:nvSpPr>
        <p:spPr>
          <a:xfrm>
            <a:off x="419100" y="3352801"/>
            <a:ext cx="10160000" cy="2667000"/>
          </a:xfrm>
        </p:spPr>
        <p:txBody>
          <a:bodyPr>
            <a:normAutofit fontScale="92500"/>
          </a:bodyPr>
          <a:lstStyle/>
          <a:p>
            <a:pPr marL="457200" lvl="1" indent="-457200" algn="just">
              <a:lnSpc>
                <a:spcPct val="150000"/>
              </a:lnSpc>
              <a:spcBef>
                <a:spcPts val="1000"/>
              </a:spcBef>
              <a:buFont typeface="Wingdings" panose="05000000000000000000" pitchFamily="2" charset="2"/>
              <a:buChar char="Ø"/>
            </a:pPr>
            <a:r>
              <a:rPr lang="en-US" sz="2600" dirty="0"/>
              <a:t>Step 5: Make a conclusion using </a:t>
            </a:r>
            <a:r>
              <a:rPr lang="en-US" sz="2600" dirty="0" smtClean="0"/>
              <a:t>P-value </a:t>
            </a:r>
            <a:endParaRPr lang="en-US" sz="2600" dirty="0"/>
          </a:p>
          <a:p>
            <a:pPr marL="0" lvl="1" indent="0" algn="just">
              <a:lnSpc>
                <a:spcPct val="150000"/>
              </a:lnSpc>
              <a:spcBef>
                <a:spcPts val="1000"/>
              </a:spcBef>
              <a:buNone/>
            </a:pPr>
            <a:r>
              <a:rPr lang="en-US" sz="2600" dirty="0" smtClean="0"/>
              <a:t>     </a:t>
            </a:r>
          </a:p>
          <a:p>
            <a:pPr marL="0" lvl="1" indent="0" algn="just">
              <a:lnSpc>
                <a:spcPct val="150000"/>
              </a:lnSpc>
              <a:spcBef>
                <a:spcPts val="1000"/>
              </a:spcBef>
              <a:buNone/>
            </a:pPr>
            <a:r>
              <a:rPr lang="en-US" sz="2600" dirty="0" smtClean="0"/>
              <a:t>     </a:t>
            </a:r>
          </a:p>
          <a:p>
            <a:pPr marL="0" lvl="1" indent="0" algn="just">
              <a:lnSpc>
                <a:spcPct val="150000"/>
              </a:lnSpc>
              <a:spcBef>
                <a:spcPts val="1000"/>
              </a:spcBef>
              <a:buNone/>
            </a:pPr>
            <a:r>
              <a:rPr lang="en-US" sz="2600" dirty="0"/>
              <a:t> </a:t>
            </a:r>
            <a:r>
              <a:rPr lang="en-US" sz="2600" dirty="0" smtClean="0"/>
              <a:t>   </a:t>
            </a:r>
            <a:endParaRPr lang="en-US" sz="2600" dirty="0"/>
          </a:p>
        </p:txBody>
      </p:sp>
      <p:pic>
        <p:nvPicPr>
          <p:cNvPr id="14" name="Picture 13"/>
          <p:cNvPicPr>
            <a:picLocks noChangeAspect="1"/>
          </p:cNvPicPr>
          <p:nvPr/>
        </p:nvPicPr>
        <p:blipFill>
          <a:blip r:embed="rId13"/>
          <a:stretch>
            <a:fillRect/>
          </a:stretch>
        </p:blipFill>
        <p:spPr>
          <a:xfrm>
            <a:off x="6757570" y="4721270"/>
            <a:ext cx="5322627" cy="1828800"/>
          </a:xfrm>
          <a:prstGeom prst="rect">
            <a:avLst/>
          </a:prstGeom>
        </p:spPr>
      </p:pic>
      <p:pic>
        <p:nvPicPr>
          <p:cNvPr id="18" name="Picture 17"/>
          <p:cNvPicPr>
            <a:picLocks noChangeAspect="1"/>
          </p:cNvPicPr>
          <p:nvPr/>
        </p:nvPicPr>
        <p:blipFill>
          <a:blip r:embed="rId14"/>
          <a:stretch>
            <a:fillRect/>
          </a:stretch>
        </p:blipFill>
        <p:spPr>
          <a:xfrm>
            <a:off x="674948" y="4190594"/>
            <a:ext cx="4581525" cy="2609850"/>
          </a:xfrm>
          <a:prstGeom prst="rect">
            <a:avLst/>
          </a:prstGeom>
        </p:spPr>
      </p:pic>
      <mc:AlternateContent xmlns:mc="http://schemas.openxmlformats.org/markup-compatibility/2006" xmlns:a14="http://schemas.microsoft.com/office/drawing/2010/main">
        <mc:Choice Requires="a14">
          <p:sp>
            <p:nvSpPr>
              <p:cNvPr id="8" name="Rectangle 7"/>
              <p:cNvSpPr/>
              <p:nvPr/>
            </p:nvSpPr>
            <p:spPr>
              <a:xfrm>
                <a:off x="3120018" y="4981455"/>
                <a:ext cx="2529434" cy="375552"/>
              </a:xfrm>
              <a:prstGeom prst="rect">
                <a:avLst/>
              </a:prstGeom>
            </p:spPr>
            <p:txBody>
              <a:bodyPr wrap="square">
                <a:spAutoFit/>
              </a:bodyPr>
              <a:lstStyle/>
              <a:p>
                <a:r>
                  <a:rPr lang="en-US" dirty="0">
                    <a:latin typeface="Helvetica" panose="020B0604020202020204" pitchFamily="34" charset="0"/>
                    <a:cs typeface="Helvetica" panose="020B0604020202020204" pitchFamily="34" charset="0"/>
                  </a:rPr>
                  <a:t>P(</a:t>
                </a:r>
                <a14:m>
                  <m:oMath xmlns:m="http://schemas.openxmlformats.org/officeDocument/2006/math">
                    <m:sSup>
                      <m:sSupPr>
                        <m:ctrlPr>
                          <a:rPr lang="en-US" i="1">
                            <a:latin typeface="Cambria Math" panose="02040503050406030204" pitchFamily="18" charset="0"/>
                          </a:rPr>
                        </m:ctrlPr>
                      </m:sSupPr>
                      <m:e>
                        <m:r>
                          <a:rPr lang="en-US">
                            <a:latin typeface="Cambria Math" panose="02040503050406030204" pitchFamily="18" charset="0"/>
                          </a:rPr>
                          <m:t>𝒙</m:t>
                        </m:r>
                      </m:e>
                      <m:sup>
                        <m:r>
                          <a:rPr lang="en-US">
                            <a:latin typeface="Cambria Math" panose="02040503050406030204" pitchFamily="18" charset="0"/>
                          </a:rPr>
                          <m:t>𝟐</m:t>
                        </m:r>
                      </m:sup>
                    </m:sSup>
                  </m:oMath>
                </a14:m>
                <a:r>
                  <a:rPr lang="en-US" dirty="0">
                    <a:latin typeface="Helvetica" panose="020B0604020202020204" pitchFamily="34" charset="0"/>
                    <a:cs typeface="Helvetica" panose="020B0604020202020204" pitchFamily="34" charset="0"/>
                  </a:rPr>
                  <a:t> &gt;= 14.5) =0.0058</a:t>
                </a:r>
              </a:p>
            </p:txBody>
          </p:sp>
        </mc:Choice>
        <mc:Fallback xmlns="">
          <p:sp>
            <p:nvSpPr>
              <p:cNvPr id="8" name="Rectangle 7"/>
              <p:cNvSpPr>
                <a:spLocks noRot="1" noChangeAspect="1" noMove="1" noResize="1" noEditPoints="1" noAdjustHandles="1" noChangeArrowheads="1" noChangeShapeType="1" noTextEdit="1"/>
              </p:cNvSpPr>
              <p:nvPr/>
            </p:nvSpPr>
            <p:spPr>
              <a:xfrm>
                <a:off x="3120018" y="4981455"/>
                <a:ext cx="2529434" cy="375552"/>
              </a:xfrm>
              <a:prstGeom prst="rect">
                <a:avLst/>
              </a:prstGeom>
              <a:blipFill>
                <a:blip r:embed="rId15"/>
                <a:stretch>
                  <a:fillRect l="-2169" t="-4839" b="-25806"/>
                </a:stretch>
              </a:blipFill>
            </p:spPr>
            <p:txBody>
              <a:bodyPr/>
              <a:lstStyle/>
              <a:p>
                <a:r>
                  <a:rPr lang="en-US">
                    <a:noFill/>
                  </a:rPr>
                  <a:t> </a:t>
                </a:r>
              </a:p>
            </p:txBody>
          </p:sp>
        </mc:Fallback>
      </mc:AlternateContent>
      <p:sp>
        <p:nvSpPr>
          <p:cNvPr id="9" name="TextBox 8"/>
          <p:cNvSpPr txBox="1"/>
          <p:nvPr/>
        </p:nvSpPr>
        <p:spPr>
          <a:xfrm>
            <a:off x="4384735" y="5503738"/>
            <a:ext cx="1661673" cy="369332"/>
          </a:xfrm>
          <a:prstGeom prst="rect">
            <a:avLst/>
          </a:prstGeom>
          <a:noFill/>
        </p:spPr>
        <p:txBody>
          <a:bodyPr wrap="none" rtlCol="0">
            <a:spAutoFit/>
          </a:bodyPr>
          <a:lstStyle/>
          <a:p>
            <a:r>
              <a:rPr lang="en-US" dirty="0">
                <a:solidFill>
                  <a:srgbClr val="FF0000"/>
                </a:solidFill>
                <a:latin typeface="Helvetica" panose="020B0604020202020204" pitchFamily="34" charset="0"/>
                <a:cs typeface="Helvetica" panose="020B0604020202020204" pitchFamily="34" charset="0"/>
              </a:rPr>
              <a:t>P value &lt; 0.05</a:t>
            </a:r>
          </a:p>
        </p:txBody>
      </p:sp>
      <p:sp>
        <p:nvSpPr>
          <p:cNvPr id="11" name="TextBox 10"/>
          <p:cNvSpPr txBox="1"/>
          <p:nvPr/>
        </p:nvSpPr>
        <p:spPr>
          <a:xfrm>
            <a:off x="3424176" y="6441987"/>
            <a:ext cx="3365024" cy="646331"/>
          </a:xfrm>
          <a:prstGeom prst="rect">
            <a:avLst/>
          </a:prstGeom>
          <a:noFill/>
        </p:spPr>
        <p:txBody>
          <a:bodyPr wrap="none" rtlCol="0">
            <a:spAutoFit/>
          </a:bodyPr>
          <a:lstStyle/>
          <a:p>
            <a:pPr marL="0" lvl="1"/>
            <a:r>
              <a:rPr lang="en-US" dirty="0">
                <a:solidFill>
                  <a:srgbClr val="FF0000"/>
                </a:solidFill>
                <a:latin typeface="Helvetica" panose="020B0604020202020204" pitchFamily="34" charset="0"/>
                <a:cs typeface="Helvetica" panose="020B0604020202020204" pitchFamily="34" charset="0"/>
              </a:rPr>
              <a:t>Reject the Null hypothesis (H</a:t>
            </a:r>
            <a:r>
              <a:rPr lang="en-US" baseline="-25000" dirty="0">
                <a:solidFill>
                  <a:srgbClr val="FF0000"/>
                </a:solidFill>
                <a:latin typeface="Helvetica" panose="020B0604020202020204" pitchFamily="34" charset="0"/>
                <a:cs typeface="Helvetica" panose="020B0604020202020204" pitchFamily="34" charset="0"/>
              </a:rPr>
              <a:t>0</a:t>
            </a:r>
            <a:r>
              <a:rPr lang="en-US" dirty="0">
                <a:solidFill>
                  <a:srgbClr val="FF0000"/>
                </a:solidFill>
                <a:latin typeface="Helvetica" panose="020B0604020202020204" pitchFamily="34" charset="0"/>
                <a:cs typeface="Helvetica" panose="020B0604020202020204" pitchFamily="34" charset="0"/>
              </a:rPr>
              <a:t>)</a:t>
            </a:r>
          </a:p>
          <a:p>
            <a:endParaRPr lang="en-US" dirty="0">
              <a:solidFill>
                <a:srgbClr val="FF0000"/>
              </a:solidFill>
            </a:endParaRPr>
          </a:p>
        </p:txBody>
      </p:sp>
    </p:spTree>
    <p:extLst>
      <p:ext uri="{BB962C8B-B14F-4D97-AF65-F5344CB8AC3E}">
        <p14:creationId xmlns:p14="http://schemas.microsoft.com/office/powerpoint/2010/main" val="2437572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3">
                                            <p:txEl>
                                              <p:pRg st="0" end="0"/>
                                            </p:txEl>
                                          </p:spTgt>
                                        </p:tgtEl>
                                        <p:attrNameLst>
                                          <p:attrName>style.visibility</p:attrName>
                                        </p:attrNameLst>
                                      </p:cBhvr>
                                      <p:to>
                                        <p:strVal val="visible"/>
                                      </p:to>
                                    </p:set>
                                    <p:anim calcmode="lin" valueType="num">
                                      <p:cBhvr additive="base">
                                        <p:cTn id="19"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3">
                                            <p:txEl>
                                              <p:pRg st="1" end="1"/>
                                            </p:txEl>
                                          </p:spTgt>
                                        </p:tgtEl>
                                        <p:attrNameLst>
                                          <p:attrName>style.visibility</p:attrName>
                                        </p:attrNameLst>
                                      </p:cBhvr>
                                      <p:to>
                                        <p:strVal val="visible"/>
                                      </p:to>
                                    </p:set>
                                    <p:anim calcmode="lin" valueType="num">
                                      <p:cBhvr additive="base">
                                        <p:cTn id="25" dur="500" fill="hold"/>
                                        <p:tgtEl>
                                          <p:spTgt spid="13">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3">
                                            <p:txEl>
                                              <p:pRg st="2" end="2"/>
                                            </p:txEl>
                                          </p:spTgt>
                                        </p:tgtEl>
                                        <p:attrNameLst>
                                          <p:attrName>style.visibility</p:attrName>
                                        </p:attrNameLst>
                                      </p:cBhvr>
                                      <p:to>
                                        <p:strVal val="visible"/>
                                      </p:to>
                                    </p:set>
                                    <p:anim calcmode="lin" valueType="num">
                                      <p:cBhvr additive="base">
                                        <p:cTn id="31" dur="500" fill="hold"/>
                                        <p:tgtEl>
                                          <p:spTgt spid="13">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3">
                                            <p:txEl>
                                              <p:pRg st="3" end="3"/>
                                            </p:txEl>
                                          </p:spTgt>
                                        </p:tgtEl>
                                        <p:attrNameLst>
                                          <p:attrName>style.visibility</p:attrName>
                                        </p:attrNameLst>
                                      </p:cBhvr>
                                      <p:to>
                                        <p:strVal val="visible"/>
                                      </p:to>
                                    </p:set>
                                    <p:anim calcmode="lin" valueType="num">
                                      <p:cBhvr additive="base">
                                        <p:cTn id="37" dur="500" fill="hold"/>
                                        <p:tgtEl>
                                          <p:spTgt spid="13">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8"/>
                                        </p:tgtEl>
                                        <p:attrNameLst>
                                          <p:attrName>style.visibility</p:attrName>
                                        </p:attrNameLst>
                                      </p:cBhvr>
                                      <p:to>
                                        <p:strVal val="visible"/>
                                      </p:to>
                                    </p:set>
                                    <p:anim calcmode="lin" valueType="num">
                                      <p:cBhvr additive="base">
                                        <p:cTn id="43" dur="500" fill="hold"/>
                                        <p:tgtEl>
                                          <p:spTgt spid="18"/>
                                        </p:tgtEl>
                                        <p:attrNameLst>
                                          <p:attrName>ppt_x</p:attrName>
                                        </p:attrNameLst>
                                      </p:cBhvr>
                                      <p:tavLst>
                                        <p:tav tm="0">
                                          <p:val>
                                            <p:strVal val="#ppt_x"/>
                                          </p:val>
                                        </p:tav>
                                        <p:tav tm="100000">
                                          <p:val>
                                            <p:strVal val="#ppt_x"/>
                                          </p:val>
                                        </p:tav>
                                      </p:tavLst>
                                    </p:anim>
                                    <p:anim calcmode="lin" valueType="num">
                                      <p:cBhvr additive="base">
                                        <p:cTn id="44" dur="500" fill="hold"/>
                                        <p:tgtEl>
                                          <p:spTgt spid="18"/>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anim calcmode="lin" valueType="num">
                                      <p:cBhvr additive="base">
                                        <p:cTn id="47" dur="500" fill="hold"/>
                                        <p:tgtEl>
                                          <p:spTgt spid="8"/>
                                        </p:tgtEl>
                                        <p:attrNameLst>
                                          <p:attrName>ppt_x</p:attrName>
                                        </p:attrNameLst>
                                      </p:cBhvr>
                                      <p:tavLst>
                                        <p:tav tm="0">
                                          <p:val>
                                            <p:strVal val="#ppt_x"/>
                                          </p:val>
                                        </p:tav>
                                        <p:tav tm="100000">
                                          <p:val>
                                            <p:strVal val="#ppt_x"/>
                                          </p:val>
                                        </p:tav>
                                      </p:tavLst>
                                    </p:anim>
                                    <p:anim calcmode="lin" valueType="num">
                                      <p:cBhvr additive="base">
                                        <p:cTn id="4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 calcmode="lin" valueType="num">
                                      <p:cBhvr additive="base">
                                        <p:cTn id="53" dur="500" fill="hold"/>
                                        <p:tgtEl>
                                          <p:spTgt spid="9"/>
                                        </p:tgtEl>
                                        <p:attrNameLst>
                                          <p:attrName>ppt_x</p:attrName>
                                        </p:attrNameLst>
                                      </p:cBhvr>
                                      <p:tavLst>
                                        <p:tav tm="0">
                                          <p:val>
                                            <p:strVal val="#ppt_x"/>
                                          </p:val>
                                        </p:tav>
                                        <p:tav tm="100000">
                                          <p:val>
                                            <p:strVal val="#ppt_x"/>
                                          </p:val>
                                        </p:tav>
                                      </p:tavLst>
                                    </p:anim>
                                    <p:anim calcmode="lin" valueType="num">
                                      <p:cBhvr additive="base">
                                        <p:cTn id="5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nodeType="clickEffect">
                                  <p:stCondLst>
                                    <p:cond delay="0"/>
                                  </p:stCondLst>
                                  <p:childTnLst>
                                    <p:set>
                                      <p:cBhvr>
                                        <p:cTn id="58" dur="1" fill="hold">
                                          <p:stCondLst>
                                            <p:cond delay="0"/>
                                          </p:stCondLst>
                                        </p:cTn>
                                        <p:tgtEl>
                                          <p:spTgt spid="11">
                                            <p:txEl>
                                              <p:pRg st="0" end="0"/>
                                            </p:txEl>
                                          </p:spTgt>
                                        </p:tgtEl>
                                        <p:attrNameLst>
                                          <p:attrName>style.visibility</p:attrName>
                                        </p:attrNameLst>
                                      </p:cBhvr>
                                      <p:to>
                                        <p:strVal val="visible"/>
                                      </p:to>
                                    </p:set>
                                    <p:anim calcmode="lin" valueType="num">
                                      <p:cBhvr additive="base">
                                        <p:cTn id="59"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16326</TotalTime>
  <Words>593</Words>
  <Application>Microsoft Office PowerPoint</Application>
  <PresentationFormat>Widescreen</PresentationFormat>
  <Paragraphs>131</Paragraphs>
  <Slides>10</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Arial Unicode MS</vt:lpstr>
      <vt:lpstr>Calibri</vt:lpstr>
      <vt:lpstr>Calibri Light</vt:lpstr>
      <vt:lpstr>Cambria Math</vt:lpstr>
      <vt:lpstr>Helvetica</vt:lpstr>
      <vt:lpstr>Helvetica Light</vt:lpstr>
      <vt:lpstr>Wingdings</vt:lpstr>
      <vt:lpstr>Office Theme</vt:lpstr>
      <vt:lpstr>Feature selection using Chi-Squared Test of Independence </vt:lpstr>
      <vt:lpstr>Learning Objectives</vt:lpstr>
      <vt:lpstr>Hypothesis Testing </vt:lpstr>
      <vt:lpstr>Example</vt:lpstr>
      <vt:lpstr>Five-step approach for Chi-Squared test of independence </vt:lpstr>
      <vt:lpstr>Five-step approach for Chi-Squared test of independence (contd..)</vt:lpstr>
      <vt:lpstr>Chi-Squared distribution</vt:lpstr>
      <vt:lpstr>Significance of P value</vt:lpstr>
      <vt:lpstr>Five-step approach for Chi-Squared test of independence (Contd..)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Aruna</cp:lastModifiedBy>
  <cp:revision>442</cp:revision>
  <dcterms:created xsi:type="dcterms:W3CDTF">2018-10-16T06:13:57Z</dcterms:created>
  <dcterms:modified xsi:type="dcterms:W3CDTF">2019-07-19T10:16:06Z</dcterms:modified>
</cp:coreProperties>
</file>